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3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41" r:id="rId12"/>
    <p:sldId id="342" r:id="rId13"/>
    <p:sldId id="343" r:id="rId14"/>
    <p:sldId id="352" r:id="rId15"/>
    <p:sldId id="353" r:id="rId16"/>
    <p:sldId id="349" r:id="rId17"/>
    <p:sldId id="266" r:id="rId18"/>
    <p:sldId id="361" r:id="rId19"/>
    <p:sldId id="378" r:id="rId20"/>
    <p:sldId id="338" r:id="rId21"/>
    <p:sldId id="347" r:id="rId22"/>
    <p:sldId id="348" r:id="rId23"/>
    <p:sldId id="267" r:id="rId24"/>
    <p:sldId id="268" r:id="rId25"/>
    <p:sldId id="375" r:id="rId26"/>
    <p:sldId id="270" r:id="rId27"/>
    <p:sldId id="271" r:id="rId28"/>
    <p:sldId id="357" r:id="rId29"/>
    <p:sldId id="374" r:id="rId30"/>
    <p:sldId id="350" r:id="rId31"/>
    <p:sldId id="351" r:id="rId32"/>
    <p:sldId id="379" r:id="rId33"/>
    <p:sldId id="280" r:id="rId34"/>
    <p:sldId id="281" r:id="rId35"/>
    <p:sldId id="282" r:id="rId36"/>
    <p:sldId id="376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55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730AA-5CE0-E64A-9D38-7729CD839AE4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9D29E-7305-8649-AF09-607C661B8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46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16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49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70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49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824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41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825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45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64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8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27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95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12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6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3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9D29E-7305-8649-AF09-607C661B82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50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ED11-3F6A-E14A-988C-BDE5E7A1F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72520-6F9E-9342-85FB-854BAE2FC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A9A44-7321-9642-B3F2-17A4F4C2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842D-AA0F-6148-81FE-C788EA65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BBAFA-BED6-E249-B4CF-C42220BC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2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C531-690A-1D47-888C-B655B5E6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B504B-EFE4-654B-A1D0-C38F43A6D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F198D-93A9-CC47-AA17-ECE65D41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7F9E-9145-2044-AC0E-DF8E5D1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CF87-6062-1448-8E84-893F86EB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26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CB4D6-B829-4344-9876-7605AF21D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D1CC0-5728-934C-AA90-F1BDA4239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16A99-9863-6748-AC65-EEADDB8C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7EC23-102F-EA48-91D0-CE0840CA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E2F9D-5799-BB47-8222-41086093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4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6B80-7DF7-3F48-8E64-37C13301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CD08-A86D-324D-95BB-21EB32E37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9FE7-D2EA-8444-90DA-C3DA881C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9D7F-6F41-2448-96CC-C816D11F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F6F2F-0D31-FE4C-8801-DB3CE808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5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06DD-B30F-6047-AFD6-A1924EEA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ED9E1-744A-6B49-9C24-427B1167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076E3-63EC-114F-B040-90217FC53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BE1A-0264-0C4F-ABCC-D409F96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C67C2-96DF-0E47-AE0C-939AE809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74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F12D-CE61-BE40-ADB4-5ABFFE88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FA0CA-73F1-6449-97A6-1E43B538C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908B1-80FA-014E-8702-E4EE6320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F1E95-A335-A54A-93DD-3FC31D55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9C6B4-437C-0D4F-9E29-78664902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D2686-44C7-3C4E-9414-64F53158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67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DCEC-39B8-9348-AA49-6F572406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C962E-91B4-7546-8C7A-FCC9FE1A2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C822D-58D9-0344-BE9A-DF4A2DD3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9E457-6BA1-9A45-BBA1-3E012326D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167CB-25D9-EC4A-A97E-F5D7A754E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65B26-ED55-E943-84D3-7164E2E4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853B0B-272B-0E46-B4B9-ACDA9CCC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82175-B226-B74E-A084-F0F77C13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2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7F0B-FD60-4E42-ADAF-2FDD24B1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417DCA-28FB-A34A-B1DA-7FCB690D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15393-8C56-2241-BAC5-AEADB388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F75EB-4171-2F41-9E6A-297852D5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41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547CD-EA61-9744-9687-22AB53B1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1CE34-4DB8-B044-9E77-6DF69F97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1D503-E507-5A4E-8923-410CC8B4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5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58EE-C4FF-1F45-915F-399D2703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E894-8707-7F48-9AB4-E53561C4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43A9D-E9E2-1D46-9161-11E257CC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7ECF-E4FE-2142-AF7E-ACC1F643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1CF1D-B62B-4D42-AEE1-AFCA9FD5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6513C-6AD7-8448-9E1D-180F1055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75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7303-7B62-D94D-91BD-956A2DA1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D5216-0ED7-774B-AEC0-B82554983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4A840-6FE1-4E4B-964C-C5464994F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55AB-EC80-C347-921A-FC50C5A5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056AD-5FFB-4B42-99C8-40131A9A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3BCFF-6930-4D4B-A2F7-0413A003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76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81243-9ED6-DF45-A6FA-2BBC839A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4F8F7-7818-6549-81F6-398F67AB0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7389-C15D-AB4E-82E2-9D2774B82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9A3C-A33E-2842-92FB-C325DA24FF50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17B1-D2FC-A74D-96B3-EAAB7B9F7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A756E-3B82-9945-AE1A-980D96C13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ED86-A146-7547-9E2C-EBD6378DF5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1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D891FF-69B7-D94D-BD36-7D185DA36710}"/>
              </a:ext>
            </a:extLst>
          </p:cNvPr>
          <p:cNvSpPr/>
          <p:nvPr/>
        </p:nvSpPr>
        <p:spPr>
          <a:xfrm>
            <a:off x="0" y="2057400"/>
            <a:ext cx="12192000" cy="307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9CA03-205B-CE40-9D4C-4B7B6CC0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65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Quantum Coherence in Biology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D9407-AF22-6943-8764-6078ADAAA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 err="1"/>
              <a:t>Tomáš</a:t>
            </a:r>
            <a:r>
              <a:rPr lang="en-US" dirty="0"/>
              <a:t> </a:t>
            </a:r>
            <a:r>
              <a:rPr lang="en-US" dirty="0" err="1"/>
              <a:t>Mančal</a:t>
            </a:r>
            <a:endParaRPr lang="en-US" dirty="0"/>
          </a:p>
          <a:p>
            <a:r>
              <a:rPr lang="en-US" dirty="0"/>
              <a:t>Faculty of Mathematics and Physics</a:t>
            </a:r>
          </a:p>
          <a:p>
            <a:r>
              <a:rPr lang="en-US" dirty="0"/>
              <a:t>Charles University</a:t>
            </a:r>
          </a:p>
        </p:txBody>
      </p:sp>
      <p:pic>
        <p:nvPicPr>
          <p:cNvPr id="4" name="Picture 3" descr="uk_pecet.gif">
            <a:extLst>
              <a:ext uri="{FF2B5EF4-FFF2-40B4-BE49-F238E27FC236}">
                <a16:creationId xmlns:a16="http://schemas.microsoft.com/office/drawing/2014/main" id="{24B3251E-66BF-FF4D-AD90-D8AEF12706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70" y="45720"/>
            <a:ext cx="2033430" cy="2011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FA1288-6F97-BB49-BE54-0EDDA08621BD}"/>
              </a:ext>
            </a:extLst>
          </p:cNvPr>
          <p:cNvSpPr txBox="1"/>
          <p:nvPr/>
        </p:nvSpPr>
        <p:spPr>
          <a:xfrm>
            <a:off x="7620001" y="500955"/>
            <a:ext cx="419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January 19th, 2021</a:t>
            </a:r>
          </a:p>
          <a:p>
            <a:pPr algn="r"/>
            <a:r>
              <a:rPr lang="en-US" dirty="0" err="1"/>
              <a:t>Fyzikální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 AV</a:t>
            </a:r>
          </a:p>
        </p:txBody>
      </p:sp>
    </p:spTree>
    <p:extLst>
      <p:ext uri="{BB962C8B-B14F-4D97-AF65-F5344CB8AC3E}">
        <p14:creationId xmlns:p14="http://schemas.microsoft.com/office/powerpoint/2010/main" val="25534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16C180-58F6-6B40-A6E1-B50BF820C696}"/>
              </a:ext>
            </a:extLst>
          </p:cNvPr>
          <p:cNvGrpSpPr/>
          <p:nvPr/>
        </p:nvGrpSpPr>
        <p:grpSpPr>
          <a:xfrm>
            <a:off x="279964" y="56101"/>
            <a:ext cx="5791200" cy="6129122"/>
            <a:chOff x="5273500" y="148049"/>
            <a:chExt cx="5791200" cy="61291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FD0EAC-958E-2B47-AA08-1FD57DD0D735}"/>
                </a:ext>
              </a:extLst>
            </p:cNvPr>
            <p:cNvGrpSpPr/>
            <p:nvPr/>
          </p:nvGrpSpPr>
          <p:grpSpPr>
            <a:xfrm>
              <a:off x="5273500" y="148049"/>
              <a:ext cx="5791200" cy="6004306"/>
              <a:chOff x="5870064" y="365125"/>
              <a:chExt cx="5791200" cy="600430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A85ACD3-5EFE-544C-9F2C-0E8B28FB9F03}"/>
                  </a:ext>
                </a:extLst>
              </p:cNvPr>
              <p:cNvGrpSpPr/>
              <p:nvPr/>
            </p:nvGrpSpPr>
            <p:grpSpPr>
              <a:xfrm>
                <a:off x="5870064" y="977494"/>
                <a:ext cx="5791200" cy="5391937"/>
                <a:chOff x="0" y="4191000"/>
                <a:chExt cx="5791200" cy="5391937"/>
              </a:xfrm>
            </p:grpSpPr>
            <p:pic>
              <p:nvPicPr>
                <p:cNvPr id="49" name="Obrázek 2" descr="fig03.eps">
                  <a:extLst>
                    <a:ext uri="{FF2B5EF4-FFF2-40B4-BE49-F238E27FC236}">
                      <a16:creationId xmlns:a16="http://schemas.microsoft.com/office/drawing/2014/main" id="{5625C072-47EC-6A42-8413-74D31EF0AE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87026" y="4191000"/>
                  <a:ext cx="5280019" cy="5391937"/>
                </a:xfrm>
                <a:prstGeom prst="rect">
                  <a:avLst/>
                </a:prstGeom>
              </p:spPr>
            </p:pic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EDF5922-A5C0-7447-8F67-AFE78BFFC4E9}"/>
                    </a:ext>
                  </a:extLst>
                </p:cNvPr>
                <p:cNvSpPr/>
                <p:nvPr/>
              </p:nvSpPr>
              <p:spPr>
                <a:xfrm>
                  <a:off x="0" y="6477000"/>
                  <a:ext cx="5791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08BDEA-9995-584E-97B2-652A76403866}"/>
                  </a:ext>
                </a:extLst>
              </p:cNvPr>
              <p:cNvSpPr/>
              <p:nvPr/>
            </p:nvSpPr>
            <p:spPr>
              <a:xfrm>
                <a:off x="6357090" y="365125"/>
                <a:ext cx="5304174" cy="2898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6A674A-F419-654E-AB9B-A9F98853AA89}"/>
                </a:ext>
              </a:extLst>
            </p:cNvPr>
            <p:cNvSpPr/>
            <p:nvPr/>
          </p:nvSpPr>
          <p:spPr>
            <a:xfrm>
              <a:off x="5578039" y="3378802"/>
              <a:ext cx="4092617" cy="2898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449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Energy transfer in strongly coupled aggregate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F0DE7-6B71-444B-BE46-1EA34A1A2047}"/>
              </a:ext>
            </a:extLst>
          </p:cNvPr>
          <p:cNvCxnSpPr/>
          <p:nvPr/>
        </p:nvCxnSpPr>
        <p:spPr>
          <a:xfrm>
            <a:off x="2017987" y="2924182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E136D-42E0-9049-8C77-45DFF70902C6}"/>
              </a:ext>
            </a:extLst>
          </p:cNvPr>
          <p:cNvSpPr txBox="1"/>
          <p:nvPr/>
        </p:nvSpPr>
        <p:spPr>
          <a:xfrm>
            <a:off x="2187392" y="2554849"/>
            <a:ext cx="164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coupling</a:t>
            </a:r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670CA3F7-540E-D64B-B64F-E5E6DE2E519E}"/>
              </a:ext>
            </a:extLst>
          </p:cNvPr>
          <p:cNvSpPr/>
          <p:nvPr/>
        </p:nvSpPr>
        <p:spPr>
          <a:xfrm>
            <a:off x="349466" y="2893990"/>
            <a:ext cx="3271281" cy="2682759"/>
          </a:xfrm>
          <a:prstGeom prst="pie">
            <a:avLst>
              <a:gd name="adj1" fmla="val 20953040"/>
              <a:gd name="adj2" fmla="val 112371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6F24548-662B-1649-AAEF-25CF808A98C4}"/>
              </a:ext>
            </a:extLst>
          </p:cNvPr>
          <p:cNvSpPr/>
          <p:nvPr/>
        </p:nvSpPr>
        <p:spPr>
          <a:xfrm>
            <a:off x="5048763" y="3435873"/>
            <a:ext cx="409904" cy="64928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A0DA8-34D6-C04A-B232-33412EF5C969}"/>
              </a:ext>
            </a:extLst>
          </p:cNvPr>
          <p:cNvSpPr txBox="1"/>
          <p:nvPr/>
        </p:nvSpPr>
        <p:spPr>
          <a:xfrm>
            <a:off x="326642" y="4371321"/>
            <a:ext cx="4316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transfer does not occur in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Spatially distinct states cannot be excited</a:t>
            </a:r>
          </a:p>
          <a:p>
            <a:r>
              <a:rPr lang="en-US" dirty="0"/>
              <a:t>     by light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05F70-FE90-AE4E-A506-663CAF3A01A6}"/>
              </a:ext>
            </a:extLst>
          </p:cNvPr>
          <p:cNvSpPr txBox="1"/>
          <p:nvPr/>
        </p:nvSpPr>
        <p:spPr>
          <a:xfrm>
            <a:off x="575177" y="611993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028AB8-B80B-9F4F-85DF-2D1842A334ED}"/>
                  </a:ext>
                </a:extLst>
              </p:cNvPr>
              <p:cNvSpPr txBox="1"/>
              <p:nvPr/>
            </p:nvSpPr>
            <p:spPr>
              <a:xfrm>
                <a:off x="1351154" y="6032489"/>
                <a:ext cx="182441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028AB8-B80B-9F4F-85DF-2D1842A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54" y="6032489"/>
                <a:ext cx="1824410" cy="672172"/>
              </a:xfrm>
              <a:prstGeom prst="rect">
                <a:avLst/>
              </a:prstGeom>
              <a:blipFill>
                <a:blip r:embed="rId5"/>
                <a:stretch>
                  <a:fillRect l="-2069" t="-144444" b="-19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B1E3C26-1151-C142-8324-E1F337E5CF05}"/>
              </a:ext>
            </a:extLst>
          </p:cNvPr>
          <p:cNvSpPr txBox="1"/>
          <p:nvPr/>
        </p:nvSpPr>
        <p:spPr>
          <a:xfrm>
            <a:off x="3180420" y="6119935"/>
            <a:ext cx="225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any sense 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12D0C5-A762-014B-BA40-CAC36410BADD}"/>
              </a:ext>
            </a:extLst>
          </p:cNvPr>
          <p:cNvSpPr txBox="1"/>
          <p:nvPr/>
        </p:nvSpPr>
        <p:spPr>
          <a:xfrm>
            <a:off x="6984124" y="2474331"/>
            <a:ext cx="4543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Yes</a:t>
            </a:r>
            <a:r>
              <a:rPr lang="en-US" dirty="0"/>
              <a:t>, if we think in terms of aggregate/antenna </a:t>
            </a:r>
          </a:p>
          <a:p>
            <a:r>
              <a:rPr lang="en-US" dirty="0"/>
              <a:t>eigenstates: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A79449-AE3C-D847-AAFD-298B515F7A4F}"/>
                  </a:ext>
                </a:extLst>
              </p:cNvPr>
              <p:cNvSpPr txBox="1"/>
              <p:nvPr/>
            </p:nvSpPr>
            <p:spPr>
              <a:xfrm>
                <a:off x="6580051" y="5314748"/>
                <a:ext cx="2490682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𝑛𝑛𝑘𝑘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A79449-AE3C-D847-AAFD-298B515F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51" y="5314748"/>
                <a:ext cx="2490682" cy="672172"/>
              </a:xfrm>
              <a:prstGeom prst="rect">
                <a:avLst/>
              </a:prstGeom>
              <a:blipFill>
                <a:blip r:embed="rId6"/>
                <a:stretch>
                  <a:fillRect l="-1523" t="-142593" b="-19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C025C4-8032-894D-B1C5-1F0BC22B0C52}"/>
                  </a:ext>
                </a:extLst>
              </p:cNvPr>
              <p:cNvSpPr txBox="1"/>
              <p:nvPr/>
            </p:nvSpPr>
            <p:spPr>
              <a:xfrm>
                <a:off x="9166639" y="5340837"/>
                <a:ext cx="2651110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𝑖𝑗𝑖𝑗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5C025C4-8032-894D-B1C5-1F0BC22B0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639" y="5340837"/>
                <a:ext cx="2651110" cy="526683"/>
              </a:xfrm>
              <a:prstGeom prst="rect">
                <a:avLst/>
              </a:prstGeom>
              <a:blipFill>
                <a:blip r:embed="rId7"/>
                <a:stretch>
                  <a:fillRect l="-1429" t="-2381" r="-476" b="-1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98456E-81D7-E840-A0E0-846A30E6B4F8}"/>
                  </a:ext>
                </a:extLst>
              </p:cNvPr>
              <p:cNvSpPr txBox="1"/>
              <p:nvPr/>
            </p:nvSpPr>
            <p:spPr>
              <a:xfrm>
                <a:off x="7452361" y="3462667"/>
                <a:ext cx="316317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𝑖𝑗𝑘𝑙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𝜚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498456E-81D7-E840-A0E0-846A30E6B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61" y="3462667"/>
                <a:ext cx="3163174" cy="672172"/>
              </a:xfrm>
              <a:prstGeom prst="rect">
                <a:avLst/>
              </a:prstGeom>
              <a:blipFill>
                <a:blip r:embed="rId8"/>
                <a:stretch>
                  <a:fillRect l="-1200" t="-144444" b="-196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456017-95B2-3E4F-81EC-7E9454432FD4}"/>
              </a:ext>
            </a:extLst>
          </p:cNvPr>
          <p:cNvCxnSpPr>
            <a:cxnSpLocks/>
          </p:cNvCxnSpPr>
          <p:nvPr/>
        </p:nvCxnSpPr>
        <p:spPr>
          <a:xfrm flipH="1">
            <a:off x="7891437" y="4371321"/>
            <a:ext cx="811129" cy="92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DE8EA5-DB57-1241-BBC0-345F5930EC91}"/>
              </a:ext>
            </a:extLst>
          </p:cNvPr>
          <p:cNvCxnSpPr>
            <a:cxnSpLocks/>
          </p:cNvCxnSpPr>
          <p:nvPr/>
        </p:nvCxnSpPr>
        <p:spPr>
          <a:xfrm>
            <a:off x="9628617" y="4367485"/>
            <a:ext cx="824432" cy="927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3BBDA1-7475-E341-8982-44B29936BFFF}"/>
                  </a:ext>
                </a:extLst>
              </p:cNvPr>
              <p:cNvSpPr txBox="1"/>
              <p:nvPr/>
            </p:nvSpPr>
            <p:spPr>
              <a:xfrm>
                <a:off x="6873762" y="6371066"/>
                <a:ext cx="1478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𝑛𝑛𝑘𝑘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3BBDA1-7475-E341-8982-44B29936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762" y="6371066"/>
                <a:ext cx="1478097" cy="276999"/>
              </a:xfrm>
              <a:prstGeom prst="rect">
                <a:avLst/>
              </a:prstGeom>
              <a:blipFill>
                <a:blip r:embed="rId9"/>
                <a:stretch>
                  <a:fillRect l="-2542"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DFE5FE-8B5E-4044-B821-9A2C23E76E0C}"/>
                  </a:ext>
                </a:extLst>
              </p:cNvPr>
              <p:cNvSpPr txBox="1"/>
              <p:nvPr/>
            </p:nvSpPr>
            <p:spPr>
              <a:xfrm>
                <a:off x="9676425" y="6344142"/>
                <a:ext cx="1056123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𝑖𝑗𝑖𝑗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DFE5FE-8B5E-4044-B821-9A2C23E76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425" y="6344142"/>
                <a:ext cx="1056123" cy="299313"/>
              </a:xfrm>
              <a:prstGeom prst="rect">
                <a:avLst/>
              </a:prstGeom>
              <a:blipFill>
                <a:blip r:embed="rId10"/>
                <a:stretch>
                  <a:fillRect l="-4762" r="-2381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057E99-3691-264D-8E75-40FBADC1500A}"/>
              </a:ext>
            </a:extLst>
          </p:cNvPr>
          <p:cNvSpPr txBox="1"/>
          <p:nvPr/>
        </p:nvSpPr>
        <p:spPr>
          <a:xfrm>
            <a:off x="7452361" y="4367485"/>
            <a:ext cx="354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Secular approximation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FC0775-523C-004E-BFBF-A62C90CC46F4}"/>
              </a:ext>
            </a:extLst>
          </p:cNvPr>
          <p:cNvSpPr txBox="1"/>
          <p:nvPr/>
        </p:nvSpPr>
        <p:spPr>
          <a:xfrm>
            <a:off x="9255932" y="6015761"/>
            <a:ext cx="24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Dephasing of coherence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ED480D-73C0-D541-806E-1B5ADF447D7F}"/>
              </a:ext>
            </a:extLst>
          </p:cNvPr>
          <p:cNvSpPr txBox="1"/>
          <p:nvPr/>
        </p:nvSpPr>
        <p:spPr>
          <a:xfrm>
            <a:off x="6808960" y="5998125"/>
            <a:ext cx="16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transfer </a:t>
            </a:r>
          </a:p>
        </p:txBody>
      </p:sp>
    </p:spTree>
    <p:extLst>
      <p:ext uri="{BB962C8B-B14F-4D97-AF65-F5344CB8AC3E}">
        <p14:creationId xmlns:p14="http://schemas.microsoft.com/office/powerpoint/2010/main" val="30592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3" grpId="0"/>
      <p:bldP spid="18" grpId="0"/>
      <p:bldP spid="35" grpId="0"/>
      <p:bldP spid="36" grpId="0"/>
      <p:bldP spid="37" grpId="0"/>
      <p:bldP spid="45" grpId="0"/>
      <p:bldP spid="46" grpId="0"/>
      <p:bldP spid="24" grpId="0"/>
      <p:bldP spid="27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C43254-83AC-124C-945F-8D4CEB51F31E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Structure of the Hamiltonian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(Why Energy Relaxes?)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703388" y="5414971"/>
            <a:ext cx="4392612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6" descr="agrega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825" y="2391379"/>
            <a:ext cx="2952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2495551" y="2966055"/>
            <a:ext cx="360363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4320000">
            <a:off x="3467101" y="2786667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2711451" y="3686780"/>
            <a:ext cx="360363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3503613" y="3686780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 rot="19680000">
            <a:off x="3071813" y="4407505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 rot="2160000">
            <a:off x="3792538" y="4478942"/>
            <a:ext cx="360362" cy="144462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4980000">
            <a:off x="2892426" y="2570767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4008438" y="3254980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700463" y="2021303"/>
            <a:ext cx="50613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Antenna molecules interacting with an environment</a:t>
            </a:r>
            <a:endParaRPr lang="cs-CZ" dirty="0"/>
          </a:p>
        </p:txBody>
      </p:sp>
      <p:pic>
        <p:nvPicPr>
          <p:cNvPr id="17" name="Picture 28" descr="ham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14" y="2534255"/>
            <a:ext cx="586898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ham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801" y="5054931"/>
            <a:ext cx="3167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1" descr="ham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2314" y="5558368"/>
            <a:ext cx="37798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579689" y="5054931"/>
            <a:ext cx="2872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Structure of the Hamiltonian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6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53838CB-8E87-BD47-BC63-5C52AE85B9B1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Introducing Intermolecular Interaction</a:t>
            </a:r>
          </a:p>
        </p:txBody>
      </p:sp>
      <p:pic>
        <p:nvPicPr>
          <p:cNvPr id="6" name="Picture 41" descr="agreg_energy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675" y="4217775"/>
            <a:ext cx="224155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9" descr="nedegen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888" y="3955837"/>
            <a:ext cx="22098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4656138" y="3955838"/>
            <a:ext cx="5543550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8" descr="abs_spect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2086206"/>
            <a:ext cx="28813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071646" y="2068451"/>
            <a:ext cx="23591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N</a:t>
            </a:r>
            <a:r>
              <a:rPr lang="cs-CZ" dirty="0"/>
              <a:t> </a:t>
            </a:r>
            <a:r>
              <a:rPr lang="en-US" dirty="0"/>
              <a:t>identical molecules </a:t>
            </a:r>
            <a:r>
              <a:rPr lang="cs-CZ" dirty="0"/>
              <a:t>=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N</a:t>
            </a:r>
            <a:r>
              <a:rPr lang="cs-CZ" dirty="0"/>
              <a:t> </a:t>
            </a:r>
            <a:r>
              <a:rPr lang="en-US" dirty="0"/>
              <a:t>identical spectra</a:t>
            </a:r>
            <a:endParaRPr lang="cs-CZ" dirty="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175501" y="338319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7607301" y="338319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804151" y="2683106"/>
            <a:ext cx="26064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Homogeneous width due </a:t>
            </a:r>
          </a:p>
          <a:p>
            <a:r>
              <a:rPr lang="en-US" dirty="0"/>
              <a:t>to 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  <a:cs typeface="Arial" charset="0"/>
              </a:rPr>
              <a:t>∆V(Q)</a:t>
            </a:r>
          </a:p>
        </p:txBody>
      </p:sp>
      <p:pic>
        <p:nvPicPr>
          <p:cNvPr id="14" name="Picture 23" descr="agregat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3308137"/>
            <a:ext cx="2952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2495551" y="3882813"/>
            <a:ext cx="360363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 rot="4320000">
            <a:off x="3467101" y="3703425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2711451" y="4603538"/>
            <a:ext cx="360363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3503613" y="4603538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 rot="19680000">
            <a:off x="3071813" y="5324263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 rot="2160000">
            <a:off x="3792538" y="5395700"/>
            <a:ext cx="360362" cy="144462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 rot="4980000">
            <a:off x="2892426" y="3487525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4008438" y="4171738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47729" y="2822363"/>
            <a:ext cx="2438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We add interaction</a:t>
            </a:r>
          </a:p>
          <a:p>
            <a:r>
              <a:rPr lang="en-US" dirty="0">
                <a:solidFill>
                  <a:schemeClr val="tx2"/>
                </a:solidFill>
              </a:rPr>
              <a:t>between </a:t>
            </a:r>
            <a:r>
              <a:rPr lang="en-US" dirty="0" err="1">
                <a:solidFill>
                  <a:schemeClr val="tx2"/>
                </a:solidFill>
              </a:rPr>
              <a:t>chromophores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 rot="19980000">
            <a:off x="3359151" y="4316200"/>
            <a:ext cx="360363" cy="144462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35"/>
          <p:cNvSpPr>
            <a:spLocks noChangeArrowheads="1"/>
          </p:cNvSpPr>
          <p:nvPr/>
        </p:nvSpPr>
        <p:spPr bwMode="auto">
          <a:xfrm rot="3900000">
            <a:off x="2963863" y="4208250"/>
            <a:ext cx="360362" cy="144462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 rot="3900000">
            <a:off x="3324226" y="4855950"/>
            <a:ext cx="360362" cy="144463"/>
          </a:xfrm>
          <a:prstGeom prst="leftRightArrow">
            <a:avLst>
              <a:gd name="adj1" fmla="val 50000"/>
              <a:gd name="adj2" fmla="val 4989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37" descr="abs_spect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1539" y="2086206"/>
            <a:ext cx="30241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807115" y="4450254"/>
            <a:ext cx="4051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Degeneracy among excited states is lifted</a:t>
            </a:r>
            <a:endParaRPr lang="cs-CZ" dirty="0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6959600" y="5684625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2A92292-395F-8344-BFCB-E8AD2E6E7118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 to Hamiltonian</a:t>
            </a:r>
          </a:p>
        </p:txBody>
      </p:sp>
      <p:pic>
        <p:nvPicPr>
          <p:cNvPr id="6" name="Picture 27" descr="ham_dia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480" y="2613103"/>
            <a:ext cx="489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025825" y="2055891"/>
            <a:ext cx="6736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Hamiltonian is no more diagonal – new </a:t>
            </a:r>
            <a:r>
              <a:rPr lang="en-US" dirty="0" err="1"/>
              <a:t>eigenstates</a:t>
            </a:r>
            <a:r>
              <a:rPr lang="en-US" dirty="0"/>
              <a:t> and </a:t>
            </a:r>
            <a:r>
              <a:rPr lang="en-US" dirty="0" err="1"/>
              <a:t>eigenenergies</a:t>
            </a:r>
            <a:endParaRPr lang="cs-CZ" dirty="0"/>
          </a:p>
        </p:txBody>
      </p:sp>
      <p:pic>
        <p:nvPicPr>
          <p:cNvPr id="8" name="Picture 29" descr="ham_diag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2381" y="3979942"/>
            <a:ext cx="4752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1" descr="ham_diag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7556" y="5224243"/>
            <a:ext cx="5751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7116068" y="5368707"/>
            <a:ext cx="576262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8353042" y="5356889"/>
            <a:ext cx="3000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Non-diagonal terms </a:t>
            </a:r>
          </a:p>
          <a:p>
            <a:r>
              <a:rPr lang="en-US" dirty="0"/>
              <a:t>in the system-bath interaction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9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0156C2C-1942-7844-92F1-835A5A8F49C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48200" y="2133601"/>
          <a:ext cx="2730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3" imgW="1320480" imgH="228600" progId="Equation.3">
                  <p:embed/>
                </p:oleObj>
              </mc:Choice>
              <mc:Fallback>
                <p:oleObj name="Equation" r:id="rId3" imgW="1320480" imgH="22860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1"/>
                        <a:ext cx="27305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317750" y="2787650"/>
          <a:ext cx="75882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5" imgW="3670200" imgH="457200" progId="Equation.3">
                  <p:embed/>
                </p:oleObj>
              </mc:Choice>
              <mc:Fallback>
                <p:oleObj name="Equation" r:id="rId5" imgW="3670200" imgH="45720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2787650"/>
                        <a:ext cx="758825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03738" y="3976688"/>
          <a:ext cx="29130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7" imgW="1409400" imgH="419040" progId="Equation.3">
                  <p:embed/>
                </p:oleObj>
              </mc:Choice>
              <mc:Fallback>
                <p:oleObj name="Equation" r:id="rId7" imgW="1409400" imgH="41904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3976688"/>
                        <a:ext cx="29130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37038" y="5919788"/>
          <a:ext cx="33067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9" imgW="1600200" imgH="342720" progId="Equation.3">
                  <p:embed/>
                </p:oleObj>
              </mc:Choice>
              <mc:Fallback>
                <p:oleObj name="Equation" r:id="rId9" imgW="1600200" imgH="34272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5919788"/>
                        <a:ext cx="33067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19300" y="56566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 Bath Interaction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092451" y="4876800"/>
          <a:ext cx="59848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11" imgW="2895480" imgH="457200" progId="Equation.3">
                  <p:embed/>
                </p:oleObj>
              </mc:Choice>
              <mc:Fallback>
                <p:oleObj name="Equation" r:id="rId11" imgW="2895480" imgH="457200" progId="Equation.3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1" y="4876800"/>
                        <a:ext cx="59848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05000" y="2667000"/>
            <a:ext cx="8458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28801" y="2286000"/>
            <a:ext cx="229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Hamiltonian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1" y="4114800"/>
            <a:ext cx="15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Usual splitting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943600" y="2286000"/>
            <a:ext cx="1600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96200" y="2133600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 bath</a:t>
            </a:r>
          </a:p>
        </p:txBody>
      </p:sp>
    </p:spTree>
    <p:extLst>
      <p:ext uri="{BB962C8B-B14F-4D97-AF65-F5344CB8AC3E}">
        <p14:creationId xmlns:p14="http://schemas.microsoft.com/office/powerpoint/2010/main" val="1542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D1E8DC-5F3D-5B4A-9635-79E38B44FD66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System Bath Interaction: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Problem of Basis</a:t>
            </a:r>
          </a:p>
        </p:txBody>
      </p:sp>
      <p:pic>
        <p:nvPicPr>
          <p:cNvPr id="4" name="Obrázek 6" descr="fig06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8" y="1905000"/>
            <a:ext cx="5760640" cy="2436936"/>
          </a:xfrm>
          <a:prstGeom prst="rect">
            <a:avLst/>
          </a:prstGeom>
        </p:spPr>
      </p:pic>
      <p:sp>
        <p:nvSpPr>
          <p:cNvPr id="5" name="Obdélník 8"/>
          <p:cNvSpPr/>
          <p:nvPr/>
        </p:nvSpPr>
        <p:spPr>
          <a:xfrm>
            <a:off x="2639616" y="1917164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7"/>
          <p:cNvSpPr txBox="1"/>
          <p:nvPr/>
        </p:nvSpPr>
        <p:spPr>
          <a:xfrm>
            <a:off x="2855641" y="1917164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 basis</a:t>
            </a:r>
            <a:endParaRPr lang="cs-CZ" dirty="0"/>
          </a:p>
        </p:txBody>
      </p:sp>
      <p:sp>
        <p:nvSpPr>
          <p:cNvPr id="7" name="Obdélník 9"/>
          <p:cNvSpPr/>
          <p:nvPr/>
        </p:nvSpPr>
        <p:spPr>
          <a:xfrm>
            <a:off x="2639616" y="3069292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10"/>
          <p:cNvSpPr txBox="1"/>
          <p:nvPr/>
        </p:nvSpPr>
        <p:spPr>
          <a:xfrm>
            <a:off x="2711624" y="3069292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Exciton</a:t>
            </a:r>
            <a:r>
              <a:rPr lang="en-US" dirty="0"/>
              <a:t> basis</a:t>
            </a:r>
            <a:endParaRPr lang="cs-CZ" dirty="0"/>
          </a:p>
        </p:txBody>
      </p:sp>
      <p:sp>
        <p:nvSpPr>
          <p:cNvPr id="9" name="TextovéPole 11"/>
          <p:cNvSpPr txBox="1"/>
          <p:nvPr/>
        </p:nvSpPr>
        <p:spPr>
          <a:xfrm>
            <a:off x="1828800" y="5193268"/>
            <a:ext cx="827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 </a:t>
            </a:r>
            <a:r>
              <a:rPr lang="cs-CZ" dirty="0"/>
              <a:t> between eigenstates of the Hamiltonian H</a:t>
            </a:r>
            <a:r>
              <a:rPr lang="cs-CZ" baseline="-25000" dirty="0"/>
              <a:t>el</a:t>
            </a:r>
            <a:r>
              <a:rPr lang="cs-CZ" dirty="0"/>
              <a:t> (</a:t>
            </a:r>
            <a:r>
              <a:rPr lang="en-US" dirty="0" err="1"/>
              <a:t>excitonic</a:t>
            </a:r>
            <a:r>
              <a:rPr lang="cs-CZ" dirty="0"/>
              <a:t> or delocalizeb basis)</a:t>
            </a:r>
            <a:r>
              <a:rPr lang="en-US" dirty="0"/>
              <a:t> </a:t>
            </a:r>
            <a:endParaRPr lang="cs-CZ" dirty="0"/>
          </a:p>
        </p:txBody>
      </p:sp>
      <p:graphicFrame>
        <p:nvGraphicFramePr>
          <p:cNvPr id="10" name="Objekt 13"/>
          <p:cNvGraphicFramePr>
            <a:graphicFrameLocks noChangeAspect="1"/>
          </p:cNvGraphicFramePr>
          <p:nvPr/>
        </p:nvGraphicFramePr>
        <p:xfrm>
          <a:off x="2063552" y="5548372"/>
          <a:ext cx="426173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Rovnice" r:id="rId4" imgW="2197080" imgH="482400" progId="Equation.3">
                  <p:embed/>
                </p:oleObj>
              </mc:Choice>
              <mc:Fallback>
                <p:oleObj name="Rovnice" r:id="rId4" imgW="2197080" imgH="482400" progId="Equation.3">
                  <p:embed/>
                  <p:pic>
                    <p:nvPicPr>
                      <p:cNvPr id="1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2" y="5548372"/>
                        <a:ext cx="4261736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4"/>
          <p:cNvGraphicFramePr>
            <a:graphicFrameLocks noChangeAspect="1"/>
          </p:cNvGraphicFramePr>
          <p:nvPr/>
        </p:nvGraphicFramePr>
        <p:xfrm>
          <a:off x="7248128" y="5764396"/>
          <a:ext cx="253991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Rovnice" r:id="rId6" imgW="1231560" imgH="279360" progId="Equation.3">
                  <p:embed/>
                </p:oleObj>
              </mc:Choice>
              <mc:Fallback>
                <p:oleObj name="Rovnice" r:id="rId6" imgW="1231560" imgH="279360" progId="Equation.3">
                  <p:embed/>
                  <p:pic>
                    <p:nvPicPr>
                      <p:cNvPr id="11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5764396"/>
                        <a:ext cx="253991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Šipka doprava 15"/>
          <p:cNvSpPr/>
          <p:nvPr/>
        </p:nvSpPr>
        <p:spPr>
          <a:xfrm>
            <a:off x="6528048" y="57643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20"/>
          <p:cNvSpPr txBox="1"/>
          <p:nvPr/>
        </p:nvSpPr>
        <p:spPr>
          <a:xfrm>
            <a:off x="6960096" y="6412468"/>
            <a:ext cx="313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Energy gap correlation function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1" y="4736068"/>
            <a:ext cx="283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Weak System-bath coupling</a:t>
            </a:r>
            <a:endParaRPr lang="en-US" b="1" dirty="0"/>
          </a:p>
        </p:txBody>
      </p:sp>
      <p:sp>
        <p:nvSpPr>
          <p:cNvPr id="15" name="Šipka doprava 15"/>
          <p:cNvSpPr/>
          <p:nvPr/>
        </p:nvSpPr>
        <p:spPr>
          <a:xfrm rot="5400000">
            <a:off x="5983796" y="422700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6629401" y="4419600"/>
            <a:ext cx="22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 approaches, 2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7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950EAE7-1CAB-D142-9AA9-050A9CEF5D01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Master Equations for Energy Transfer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2209801"/>
                <a:ext cx="3194272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mr-I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09801"/>
                <a:ext cx="3194272" cy="526683"/>
              </a:xfrm>
              <a:prstGeom prst="rect">
                <a:avLst/>
              </a:prstGeom>
              <a:blipFill>
                <a:blip r:embed="rId2"/>
                <a:stretch>
                  <a:fillRect l="-1587" t="-4762" r="-1984" b="-1428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648200" y="273648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1742" y="2794704"/>
            <a:ext cx="18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 tensor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7520" y="3447574"/>
            <a:ext cx="3527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representation of the </a:t>
            </a:r>
            <a:r>
              <a:rPr lang="en-US"/>
              <a:t>proper </a:t>
            </a:r>
          </a:p>
          <a:p>
            <a:r>
              <a:rPr lang="en-US" dirty="0"/>
              <a:t>eigenstates of H</a:t>
            </a:r>
            <a:r>
              <a:rPr lang="en-US" baseline="-25000" dirty="0"/>
              <a:t>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95487" y="4142824"/>
                <a:ext cx="435972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𝑎𝑏𝑐𝑑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𝑐𝑑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87" y="4142824"/>
                <a:ext cx="4359720" cy="672172"/>
              </a:xfrm>
              <a:prstGeom prst="rect">
                <a:avLst/>
              </a:prstGeom>
              <a:blipFill>
                <a:blip r:embed="rId3"/>
                <a:stretch>
                  <a:fillRect l="-580" t="-144444" r="-1449" b="-198148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741185" y="2240706"/>
            <a:ext cx="3917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Equations simplify dramatically in </a:t>
            </a:r>
          </a:p>
          <a:p>
            <a:r>
              <a:rPr lang="en-US" dirty="0"/>
              <a:t>the so-called </a:t>
            </a:r>
            <a:r>
              <a:rPr lang="en-US" dirty="0">
                <a:solidFill>
                  <a:schemeClr val="tx2"/>
                </a:solidFill>
              </a:rPr>
              <a:t>Secular Approximation: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Populations independent of coherences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41184" y="3559809"/>
                <a:ext cx="301159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Secular approximation works</a:t>
                </a:r>
              </a:p>
              <a:p>
                <a:r>
                  <a:rPr lang="en-US" dirty="0"/>
                  <a:t>reasonably in </a:t>
                </a:r>
                <a:r>
                  <a:rPr lang="en-US" dirty="0" err="1"/>
                  <a:t>excitonic</a:t>
                </a:r>
                <a:r>
                  <a:rPr lang="en-US" dirty="0"/>
                  <a:t> basis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</m:oMath>
                  </m:oMathPara>
                </a14:m>
                <a:endParaRPr lang="cs-CZ" dirty="0">
                  <a:ea typeface="Cambria Math" charset="0"/>
                  <a:cs typeface="Cambria Math" charset="0"/>
                </a:endParaRPr>
              </a:p>
              <a:p>
                <a:r>
                  <a:rPr lang="cs-CZ" dirty="0"/>
                  <a:t>and in</a:t>
                </a:r>
                <a:r>
                  <a:rPr lang="en-US" dirty="0"/>
                  <a:t> “site” basis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184" y="3559809"/>
                <a:ext cx="3011594" cy="1477328"/>
              </a:xfrm>
              <a:prstGeom prst="rect">
                <a:avLst/>
              </a:prstGeom>
              <a:blipFill>
                <a:blip r:embed="rId4"/>
                <a:stretch>
                  <a:fillRect l="-1681" t="-1709" r="-840" b="-855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/>
          <p:cNvSpPr/>
          <p:nvPr/>
        </p:nvSpPr>
        <p:spPr>
          <a:xfrm rot="19779907">
            <a:off x="4992653" y="4634734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85046" y="6146182"/>
            <a:ext cx="864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Population transfer resembles discrete hopping, coherence quickly decays and is irrelevant.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65933" y="5315780"/>
            <a:ext cx="2643536" cy="830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07357" y="5346965"/>
                <a:ext cx="246792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𝑎𝑏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357" y="5346965"/>
                <a:ext cx="2467920" cy="672172"/>
              </a:xfrm>
              <a:prstGeom prst="rect">
                <a:avLst/>
              </a:prstGeom>
              <a:blipFill>
                <a:blip r:embed="rId5"/>
                <a:stretch>
                  <a:fillRect t="-144444" r="-1020" b="-200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338553" y="5281918"/>
            <a:ext cx="3719847" cy="800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94203" y="5346966"/>
                <a:ext cx="354353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𝜕</m:t>
                          </m:r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=−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𝜌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𝑎𝑏</m:t>
                          </m:r>
                        </m:sub>
                      </m:sSub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cs-CZ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203" y="5346966"/>
                <a:ext cx="3543534" cy="526683"/>
              </a:xfrm>
              <a:prstGeom prst="rect">
                <a:avLst/>
              </a:prstGeom>
              <a:blipFill>
                <a:blip r:embed="rId6"/>
                <a:stretch>
                  <a:fillRect l="-1429" r="-2143" b="-1395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9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4" grpId="0"/>
      <p:bldP spid="15" grpId="0" animBg="1"/>
      <p:bldP spid="18" grpId="0"/>
      <p:bldP spid="19" grpId="0" animBg="1"/>
      <p:bldP spid="16" grpId="0"/>
      <p:bldP spid="20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“Quantum Revolution” of  2007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5A610-5B97-A64D-A098-A98F43AD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2121182"/>
            <a:ext cx="11899900" cy="4203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9C42FF-BB35-1D47-900F-734F88EE8892}"/>
                  </a:ext>
                </a:extLst>
              </p:cNvPr>
              <p:cNvSpPr txBox="1"/>
              <p:nvPr/>
            </p:nvSpPr>
            <p:spPr>
              <a:xfrm>
                <a:off x="3939277" y="2692988"/>
                <a:ext cx="7514493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Oscillatory signals assigned to electronic coherence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measured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Coherence claimed to be </a:t>
                </a:r>
                <a:r>
                  <a:rPr lang="en-US" b="1" dirty="0"/>
                  <a:t>important</a:t>
                </a:r>
                <a:r>
                  <a:rPr lang="en-US" dirty="0"/>
                  <a:t> for efficient energy transfer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9C42FF-BB35-1D47-900F-734F88EE8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277" y="2692988"/>
                <a:ext cx="7514493" cy="668645"/>
              </a:xfrm>
              <a:prstGeom prst="rect">
                <a:avLst/>
              </a:prstGeom>
              <a:blipFill>
                <a:blip r:embed="rId4"/>
                <a:stretch>
                  <a:fillRect l="-337" t="-3704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606D0B-F68D-E841-BFB8-CE2256CDC6DE}"/>
              </a:ext>
            </a:extLst>
          </p:cNvPr>
          <p:cNvCxnSpPr/>
          <p:nvPr/>
        </p:nvCxnSpPr>
        <p:spPr>
          <a:xfrm flipV="1">
            <a:off x="6788676" y="3427610"/>
            <a:ext cx="0" cy="277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3590D6-2E26-5241-B87C-82CA2A8E4927}"/>
              </a:ext>
            </a:extLst>
          </p:cNvPr>
          <p:cNvSpPr txBox="1"/>
          <p:nvPr/>
        </p:nvSpPr>
        <p:spPr>
          <a:xfrm>
            <a:off x="6945439" y="3427610"/>
            <a:ext cx="498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Speculation!</a:t>
            </a:r>
          </a:p>
          <a:p>
            <a:r>
              <a:rPr lang="en-US" dirty="0"/>
              <a:t>Necessary condition: secular approximation broken</a:t>
            </a:r>
          </a:p>
        </p:txBody>
      </p:sp>
    </p:spTree>
    <p:extLst>
      <p:ext uri="{BB962C8B-B14F-4D97-AF65-F5344CB8AC3E}">
        <p14:creationId xmlns:p14="http://schemas.microsoft.com/office/powerpoint/2010/main" val="6466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66F9626-EAA3-A44E-9AAE-F5BE15C13CF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5" name="Group 34"/>
          <p:cNvGrpSpPr/>
          <p:nvPr/>
        </p:nvGrpSpPr>
        <p:grpSpPr>
          <a:xfrm>
            <a:off x="9380441" y="4880672"/>
            <a:ext cx="2407019" cy="454800"/>
            <a:chOff x="7452904" y="1498431"/>
            <a:chExt cx="2407019" cy="454800"/>
          </a:xfrm>
        </p:grpSpPr>
        <p:sp>
          <p:nvSpPr>
            <p:cNvPr id="36" name="Rectangle 35"/>
            <p:cNvSpPr/>
            <p:nvPr/>
          </p:nvSpPr>
          <p:spPr>
            <a:xfrm>
              <a:off x="7452904" y="1498431"/>
              <a:ext cx="2407019" cy="454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1762" y="1552212"/>
              <a:ext cx="2129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Multiple frequencies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314879" y="3298893"/>
            <a:ext cx="2407019" cy="454800"/>
            <a:chOff x="7452904" y="1498431"/>
            <a:chExt cx="2407019" cy="454800"/>
          </a:xfrm>
        </p:grpSpPr>
        <p:sp>
          <p:nvSpPr>
            <p:cNvPr id="33" name="Rectangle 32"/>
            <p:cNvSpPr/>
            <p:nvPr/>
          </p:nvSpPr>
          <p:spPr>
            <a:xfrm>
              <a:off x="7452904" y="1498431"/>
              <a:ext cx="2407019" cy="4548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60600" y="1540427"/>
              <a:ext cx="1741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Single frequency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Confusion about “Coherences”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1" y="1987029"/>
            <a:ext cx="762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Two meanings of electronic quantum coherences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2669" y="2695470"/>
            <a:ext cx="613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Quantum coherence established by strong Coulomb coupling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2670" y="4094478"/>
            <a:ext cx="548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Dynamic quantum coherence established by excitation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36606" y="3154486"/>
                <a:ext cx="1592807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𝑎</m:t>
                          </m:r>
                        </m:e>
                      </m:d>
                      <m:r>
                        <a:rPr lang="cs-CZ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charset="0"/>
                            </a:rPr>
                            <m:t>𝑛</m:t>
                          </m:r>
                          <m:r>
                            <a:rPr lang="cs-CZ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606" y="3154486"/>
                <a:ext cx="1592807" cy="778868"/>
              </a:xfrm>
              <a:prstGeom prst="rect">
                <a:avLst/>
              </a:prstGeom>
              <a:blipFill>
                <a:blip r:embed="rId2"/>
                <a:stretch>
                  <a:fillRect l="-14286" t="-111290" r="-19048" b="-174194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4402924" y="3349203"/>
            <a:ext cx="700088" cy="3894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6487" y="3154486"/>
                <a:ext cx="2455159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𝑎</m:t>
                          </m:r>
                          <m:r>
                            <a:rPr lang="cs-CZ" i="1">
                              <a:latin typeface="Cambria Math" charset="0"/>
                            </a:rPr>
                            <m:t>(</m:t>
                          </m:r>
                          <m:r>
                            <a:rPr lang="cs-CZ" i="1">
                              <a:latin typeface="Cambria Math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cs-CZ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cs-CZ" i="1">
                              <a:latin typeface="Cambria Math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is-I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charset="0"/>
                            </a:rPr>
                            <m:t>𝑛</m:t>
                          </m:r>
                          <m:r>
                            <a:rPr lang="cs-CZ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87" y="3154486"/>
                <a:ext cx="2455159" cy="778868"/>
              </a:xfrm>
              <a:prstGeom prst="rect">
                <a:avLst/>
              </a:prstGeom>
              <a:blipFill>
                <a:blip r:embed="rId3"/>
                <a:stretch>
                  <a:fillRect l="-2564" t="-111290" r="-11282" b="-174194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36605" y="4707099"/>
                <a:ext cx="1613840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𝜑</m:t>
                          </m:r>
                        </m:e>
                      </m:d>
                      <m:r>
                        <a:rPr lang="cs-CZ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charset="0"/>
                            </a:rPr>
                            <m:t>𝑎</m:t>
                          </m:r>
                          <m:r>
                            <a:rPr lang="cs-CZ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605" y="4707099"/>
                <a:ext cx="1613840" cy="778868"/>
              </a:xfrm>
              <a:prstGeom prst="rect">
                <a:avLst/>
              </a:prstGeom>
              <a:blipFill>
                <a:blip r:embed="rId4"/>
                <a:stretch>
                  <a:fillRect l="-12500" t="-109524" r="-17969" b="-16984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4360061" y="4901816"/>
            <a:ext cx="700088" cy="3894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46486" y="4728906"/>
                <a:ext cx="2390334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𝑎</m:t>
                          </m:r>
                          <m:r>
                            <a:rPr lang="cs-CZ" i="1">
                              <a:latin typeface="Cambria Math" charset="0"/>
                            </a:rPr>
                            <m:t>(</m:t>
                          </m:r>
                          <m:r>
                            <a:rPr lang="cs-CZ" i="1">
                              <a:latin typeface="Cambria Math" charset="0"/>
                            </a:rPr>
                            <m:t>𝑡</m:t>
                          </m:r>
                          <m:r>
                            <a:rPr lang="cs-CZ" i="1"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cs-CZ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charset="0"/>
                            </a:rPr>
                            <m:t>𝑎</m:t>
                          </m:r>
                          <m:r>
                            <a:rPr lang="cs-CZ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cs-CZ" i="1">
                              <a:latin typeface="Cambria Math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cs-CZ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cs-CZ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86" y="4728906"/>
                <a:ext cx="2390334" cy="778868"/>
              </a:xfrm>
              <a:prstGeom prst="rect">
                <a:avLst/>
              </a:prstGeom>
              <a:blipFill>
                <a:blip r:embed="rId5"/>
                <a:stretch>
                  <a:fillRect l="-3158" t="-111290" r="-11579" b="-174194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6302086" y="3247645"/>
            <a:ext cx="575211" cy="6035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25819" y="4794760"/>
            <a:ext cx="575211" cy="60354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865576" y="5213730"/>
            <a:ext cx="3579637" cy="824374"/>
            <a:chOff x="7115175" y="2099318"/>
            <a:chExt cx="3579637" cy="824374"/>
          </a:xfrm>
        </p:grpSpPr>
        <p:sp>
          <p:nvSpPr>
            <p:cNvPr id="22" name="Rectangle 21"/>
            <p:cNvSpPr/>
            <p:nvPr/>
          </p:nvSpPr>
          <p:spPr>
            <a:xfrm>
              <a:off x="7115175" y="2099318"/>
              <a:ext cx="3579637" cy="824374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99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4268" y="2185126"/>
              <a:ext cx="3421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Prone to </a:t>
              </a:r>
              <a:r>
                <a:rPr lang="en-US" dirty="0" err="1"/>
                <a:t>decoherence</a:t>
              </a:r>
              <a:r>
                <a:rPr lang="en-US" dirty="0"/>
                <a:t> under weak</a:t>
              </a:r>
            </a:p>
            <a:p>
              <a:pPr algn="ctr"/>
              <a:r>
                <a:rPr lang="en-US" dirty="0"/>
                <a:t>system-bath interaction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70163" y="5675766"/>
            <a:ext cx="2627579" cy="907354"/>
            <a:chOff x="233780" y="2625413"/>
            <a:chExt cx="2627579" cy="907354"/>
          </a:xfrm>
        </p:grpSpPr>
        <p:sp>
          <p:nvSpPr>
            <p:cNvPr id="28" name="Rectangle 27"/>
            <p:cNvSpPr/>
            <p:nvPr/>
          </p:nvSpPr>
          <p:spPr>
            <a:xfrm>
              <a:off x="233780" y="2625413"/>
              <a:ext cx="2627579" cy="9073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3780" y="2709758"/>
              <a:ext cx="2627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Visible in 2D spectroscopy</a:t>
              </a:r>
            </a:p>
            <a:p>
              <a:pPr algn="ctr"/>
              <a:r>
                <a:rPr lang="en-US" dirty="0"/>
                <a:t>as oscillatory dynamics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56193" y="2438282"/>
            <a:ext cx="2600325" cy="893292"/>
            <a:chOff x="7115175" y="2030400"/>
            <a:chExt cx="2600325" cy="893292"/>
          </a:xfrm>
        </p:grpSpPr>
        <p:sp>
          <p:nvSpPr>
            <p:cNvPr id="19" name="Rectangle 18"/>
            <p:cNvSpPr/>
            <p:nvPr/>
          </p:nvSpPr>
          <p:spPr>
            <a:xfrm>
              <a:off x="7115175" y="2030400"/>
              <a:ext cx="2600325" cy="893292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99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2953" y="2178792"/>
              <a:ext cx="25125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Stable under weak</a:t>
              </a:r>
            </a:p>
            <a:p>
              <a:pPr algn="ctr"/>
              <a:r>
                <a:rPr lang="en-US" dirty="0"/>
                <a:t>system-bath interaction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70456" y="1962184"/>
            <a:ext cx="2627579" cy="907354"/>
            <a:chOff x="233780" y="2625413"/>
            <a:chExt cx="2627579" cy="907354"/>
          </a:xfrm>
        </p:grpSpPr>
        <p:sp>
          <p:nvSpPr>
            <p:cNvPr id="25" name="Rectangle 24"/>
            <p:cNvSpPr/>
            <p:nvPr/>
          </p:nvSpPr>
          <p:spPr>
            <a:xfrm>
              <a:off x="233780" y="2625413"/>
              <a:ext cx="2627579" cy="90735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3780" y="2709758"/>
              <a:ext cx="2627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Visible in 2D spectroscopy</a:t>
              </a:r>
            </a:p>
            <a:p>
              <a:pPr algn="ctr"/>
              <a:r>
                <a:rPr lang="en-US" dirty="0"/>
                <a:t>as </a:t>
              </a:r>
              <a:r>
                <a:rPr lang="en-US" dirty="0" err="1"/>
                <a:t>crosspeaks</a:t>
              </a:r>
              <a:r>
                <a:rPr lang="en-US" dirty="0"/>
                <a:t> at t</a:t>
              </a:r>
              <a:r>
                <a:rPr lang="en-US" baseline="-25000" dirty="0"/>
                <a:t>2</a:t>
              </a:r>
              <a:r>
                <a:rPr lang="en-US" dirty="0"/>
                <a:t> = 0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0672" y="2622690"/>
            <a:ext cx="3356270" cy="1395770"/>
            <a:chOff x="168991" y="2583121"/>
            <a:chExt cx="2627579" cy="907354"/>
          </a:xfrm>
        </p:grpSpPr>
        <p:sp>
          <p:nvSpPr>
            <p:cNvPr id="43" name="Rectangle 42"/>
            <p:cNvSpPr/>
            <p:nvPr/>
          </p:nvSpPr>
          <p:spPr>
            <a:xfrm>
              <a:off x="168991" y="2583121"/>
              <a:ext cx="2627579" cy="90735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463" y="2753595"/>
              <a:ext cx="2136009" cy="6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Well-known functional role</a:t>
              </a:r>
            </a:p>
            <a:p>
              <a:pPr algn="ctr"/>
              <a:r>
                <a:rPr lang="en-US" dirty="0"/>
                <a:t>in establishing ultrafast</a:t>
              </a:r>
            </a:p>
            <a:p>
              <a:pPr algn="ctr"/>
              <a:r>
                <a:rPr lang="en-US" dirty="0"/>
                <a:t>excitation energy transfer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30672" y="4642334"/>
            <a:ext cx="3356270" cy="1395770"/>
            <a:chOff x="168991" y="2583121"/>
            <a:chExt cx="2627579" cy="907354"/>
          </a:xfrm>
        </p:grpSpPr>
        <p:sp>
          <p:nvSpPr>
            <p:cNvPr id="46" name="Rectangle 45"/>
            <p:cNvSpPr/>
            <p:nvPr/>
          </p:nvSpPr>
          <p:spPr>
            <a:xfrm>
              <a:off x="168991" y="2583121"/>
              <a:ext cx="2627579" cy="90735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5016" y="2809201"/>
              <a:ext cx="2305981" cy="420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No known/verified functional</a:t>
              </a:r>
            </a:p>
            <a:p>
              <a:pPr algn="ctr"/>
              <a:r>
                <a:rPr lang="en-US" dirty="0"/>
                <a:t>role in photosynthesis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1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Does “coherent transfer” of excitons make sense?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32F59-CF5F-D644-B97C-4A867EDD693F}"/>
              </a:ext>
            </a:extLst>
          </p:cNvPr>
          <p:cNvSpPr txBox="1"/>
          <p:nvPr/>
        </p:nvSpPr>
        <p:spPr>
          <a:xfrm>
            <a:off x="838200" y="2360180"/>
            <a:ext cx="309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sz="2800" b="1" dirty="0">
                <a:solidFill>
                  <a:schemeClr val="accent1"/>
                </a:solidFill>
              </a:rPr>
              <a:t>What is an exciton?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0F5BE-C184-7D49-B9DD-3688ED480C52}"/>
              </a:ext>
            </a:extLst>
          </p:cNvPr>
          <p:cNvSpPr txBox="1"/>
          <p:nvPr/>
        </p:nvSpPr>
        <p:spPr>
          <a:xfrm>
            <a:off x="1287379" y="3104147"/>
            <a:ext cx="10116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A quasiparticle, i.e. an entity, which in a first approximation, does not interact with the rest of the system. </a:t>
            </a:r>
          </a:p>
          <a:p>
            <a:endParaRPr lang="en-CZ" dirty="0"/>
          </a:p>
          <a:p>
            <a:r>
              <a:rPr lang="en-CZ" dirty="0"/>
              <a:t>Exciton is  free up interactions, which can be taken into account by perturbation theory.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099B45B-ED3F-B742-9245-F36DFFDE6082}"/>
              </a:ext>
            </a:extLst>
          </p:cNvPr>
          <p:cNvSpPr/>
          <p:nvPr/>
        </p:nvSpPr>
        <p:spPr>
          <a:xfrm>
            <a:off x="5161548" y="4126779"/>
            <a:ext cx="1066800" cy="625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68E1B-B61D-064C-88DF-FF32A61ABB1A}"/>
              </a:ext>
            </a:extLst>
          </p:cNvPr>
          <p:cNvSpPr txBox="1"/>
          <p:nvPr/>
        </p:nvSpPr>
        <p:spPr>
          <a:xfrm>
            <a:off x="6568042" y="4223032"/>
            <a:ext cx="25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/>
              <a:t>Important consequences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8E16D-8891-C645-B697-54EDFBEF52CF}"/>
              </a:ext>
            </a:extLst>
          </p:cNvPr>
          <p:cNvSpPr txBox="1"/>
          <p:nvPr/>
        </p:nvSpPr>
        <p:spPr>
          <a:xfrm>
            <a:off x="2927106" y="4951903"/>
            <a:ext cx="553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Z" dirty="0">
                <a:solidFill>
                  <a:schemeClr val="accent1"/>
                </a:solidFill>
              </a:rPr>
              <a:t>Equilibrium state of a system of exciton states is canonical</a:t>
            </a:r>
          </a:p>
        </p:txBody>
      </p:sp>
    </p:spTree>
    <p:extLst>
      <p:ext uri="{BB962C8B-B14F-4D97-AF65-F5344CB8AC3E}">
        <p14:creationId xmlns:p14="http://schemas.microsoft.com/office/powerpoint/2010/main" val="113149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5CE10-D422-BC41-9DAD-3DC33374AF9E}"/>
              </a:ext>
            </a:extLst>
          </p:cNvPr>
          <p:cNvSpPr txBox="1"/>
          <p:nvPr/>
        </p:nvSpPr>
        <p:spPr>
          <a:xfrm>
            <a:off x="1364841" y="2555561"/>
            <a:ext cx="98022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Energy transfer in photosynthetic antenna – coherent and incoherent transfer of molecular excitons</a:t>
            </a:r>
          </a:p>
          <a:p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Sketch of the theory of energy transfer with Frenkel exciton model</a:t>
            </a:r>
          </a:p>
          <a:p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Coherence in spectroscopic experiments and the theory</a:t>
            </a:r>
          </a:p>
          <a:p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Coherence as a non-trivial quantum effect? Quantum entanglement</a:t>
            </a:r>
          </a:p>
          <a:p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Spectroscopic signals of vibrational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A0ACB-587A-374E-A5F7-93AA01EB90E3}"/>
              </a:ext>
            </a:extLst>
          </p:cNvPr>
          <p:cNvSpPr txBox="1"/>
          <p:nvPr/>
        </p:nvSpPr>
        <p:spPr>
          <a:xfrm>
            <a:off x="1906713" y="5585993"/>
            <a:ext cx="759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T. </a:t>
            </a:r>
            <a:r>
              <a:rPr lang="cs-CZ" dirty="0" err="1">
                <a:solidFill>
                  <a:schemeClr val="accent1"/>
                </a:solidFill>
              </a:rPr>
              <a:t>Mančal</a:t>
            </a:r>
            <a:r>
              <a:rPr lang="cs-CZ" dirty="0">
                <a:solidFill>
                  <a:schemeClr val="accent1"/>
                </a:solidFill>
              </a:rPr>
              <a:t>, A </a:t>
            </a:r>
            <a:r>
              <a:rPr lang="cs-CZ" dirty="0" err="1">
                <a:solidFill>
                  <a:schemeClr val="accent1"/>
                </a:solidFill>
              </a:rPr>
              <a:t>decade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with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quantum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coherence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dirty="0" err="1">
                <a:solidFill>
                  <a:schemeClr val="accent1"/>
                </a:solidFill>
              </a:rPr>
              <a:t>Chem</a:t>
            </a:r>
            <a:r>
              <a:rPr lang="cs-CZ" dirty="0">
                <a:solidFill>
                  <a:schemeClr val="accent1"/>
                </a:solidFill>
              </a:rPr>
              <a:t>. </a:t>
            </a:r>
            <a:r>
              <a:rPr lang="cs-CZ" dirty="0" err="1">
                <a:solidFill>
                  <a:schemeClr val="accent1"/>
                </a:solidFill>
              </a:rPr>
              <a:t>Phys</a:t>
            </a:r>
            <a:r>
              <a:rPr lang="cs-CZ" dirty="0">
                <a:solidFill>
                  <a:schemeClr val="accent1"/>
                </a:solidFill>
              </a:rPr>
              <a:t>. 532 (2020) 110663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256DE-9570-0C42-B9E1-04207DE5928F}"/>
              </a:ext>
            </a:extLst>
          </p:cNvPr>
          <p:cNvSpPr txBox="1"/>
          <p:nvPr/>
        </p:nvSpPr>
        <p:spPr>
          <a:xfrm>
            <a:off x="1906713" y="6098573"/>
            <a:ext cx="755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1"/>
                </a:solidFill>
              </a:rPr>
              <a:t>Cao</a:t>
            </a:r>
            <a:r>
              <a:rPr lang="cs-CZ" dirty="0">
                <a:solidFill>
                  <a:schemeClr val="accent1"/>
                </a:solidFill>
              </a:rPr>
              <a:t> et al., </a:t>
            </a:r>
            <a:r>
              <a:rPr lang="cs-CZ" dirty="0" err="1">
                <a:solidFill>
                  <a:schemeClr val="accent1"/>
                </a:solidFill>
              </a:rPr>
              <a:t>Quantum</a:t>
            </a:r>
            <a:r>
              <a:rPr lang="cs-CZ" dirty="0">
                <a:solidFill>
                  <a:schemeClr val="accent1"/>
                </a:solidFill>
              </a:rPr>
              <a:t> Biology </a:t>
            </a:r>
            <a:r>
              <a:rPr lang="cs-CZ" dirty="0" err="1">
                <a:solidFill>
                  <a:schemeClr val="accent1"/>
                </a:solidFill>
              </a:rPr>
              <a:t>Revisited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dirty="0" err="1">
                <a:solidFill>
                  <a:schemeClr val="accent1"/>
                </a:solidFill>
              </a:rPr>
              <a:t>Sci</a:t>
            </a:r>
            <a:r>
              <a:rPr lang="cs-CZ" dirty="0">
                <a:solidFill>
                  <a:schemeClr val="accent1"/>
                </a:solidFill>
              </a:rPr>
              <a:t>. </a:t>
            </a:r>
            <a:r>
              <a:rPr lang="cs-CZ" dirty="0" err="1">
                <a:solidFill>
                  <a:schemeClr val="accent1"/>
                </a:solidFill>
              </a:rPr>
              <a:t>Adv</a:t>
            </a:r>
            <a:r>
              <a:rPr lang="cs-CZ" dirty="0">
                <a:solidFill>
                  <a:schemeClr val="accent1"/>
                </a:solidFill>
              </a:rPr>
              <a:t>. 6 (2020) eaaz4888 (18 </a:t>
            </a:r>
            <a:r>
              <a:rPr lang="cs-CZ" dirty="0" err="1">
                <a:solidFill>
                  <a:schemeClr val="accent1"/>
                </a:solidFill>
              </a:rPr>
              <a:t>authors</a:t>
            </a:r>
            <a:r>
              <a:rPr lang="cs-CZ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072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0133893-09DE-B54F-AF13-3C1D2871FA6A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Coherent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Energy</a:t>
            </a:r>
            <a:r>
              <a:rPr lang="cs-CZ" dirty="0">
                <a:solidFill>
                  <a:schemeClr val="bg1"/>
                </a:solidFill>
              </a:rPr>
              <a:t> Transfer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Přímá spojovací čára 12"/>
          <p:cNvCxnSpPr/>
          <p:nvPr/>
        </p:nvCxnSpPr>
        <p:spPr>
          <a:xfrm>
            <a:off x="2273472" y="5194126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13"/>
          <p:cNvCxnSpPr/>
          <p:nvPr/>
        </p:nvCxnSpPr>
        <p:spPr>
          <a:xfrm>
            <a:off x="2273472" y="3969990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14"/>
          <p:cNvCxnSpPr/>
          <p:nvPr/>
        </p:nvCxnSpPr>
        <p:spPr>
          <a:xfrm>
            <a:off x="2273472" y="3753966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15"/>
          <p:cNvCxnSpPr/>
          <p:nvPr/>
        </p:nvCxnSpPr>
        <p:spPr>
          <a:xfrm>
            <a:off x="2273472" y="3609950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16"/>
          <p:cNvCxnSpPr/>
          <p:nvPr/>
        </p:nvCxnSpPr>
        <p:spPr>
          <a:xfrm>
            <a:off x="2273472" y="3465934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7"/>
          <p:cNvCxnSpPr/>
          <p:nvPr/>
        </p:nvCxnSpPr>
        <p:spPr>
          <a:xfrm>
            <a:off x="2273472" y="3249910"/>
            <a:ext cx="158417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35958"/>
              </p:ext>
            </p:extLst>
          </p:nvPr>
        </p:nvGraphicFramePr>
        <p:xfrm>
          <a:off x="4001664" y="4762079"/>
          <a:ext cx="438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Rovnice" r:id="rId3" imgW="315360" imgH="174240" progId="Equation.3">
                  <p:embed/>
                </p:oleObj>
              </mc:Choice>
              <mc:Fallback>
                <p:oleObj name="Rovnice" r:id="rId3" imgW="315360" imgH="174240" progId="Equation.3">
                  <p:embed/>
                  <p:pic>
                    <p:nvPicPr>
                      <p:cNvPr id="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664" y="4762079"/>
                        <a:ext cx="4381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Přímá spojovací šipka 19"/>
          <p:cNvCxnSpPr/>
          <p:nvPr/>
        </p:nvCxnSpPr>
        <p:spPr>
          <a:xfrm rot="5400000" flipH="1" flipV="1">
            <a:off x="401264" y="4186014"/>
            <a:ext cx="2448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20"/>
          <p:cNvSpPr txBox="1"/>
          <p:nvPr/>
        </p:nvSpPr>
        <p:spPr>
          <a:xfrm rot="16200000">
            <a:off x="1037862" y="412548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</a:t>
            </a:r>
            <a:endParaRPr lang="cs-CZ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84641"/>
              </p:ext>
            </p:extLst>
          </p:nvPr>
        </p:nvGraphicFramePr>
        <p:xfrm>
          <a:off x="3965079" y="3393654"/>
          <a:ext cx="511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Rovnice" r:id="rId5" imgW="266400" imgH="253800" progId="Equation.3">
                  <p:embed/>
                </p:oleObj>
              </mc:Choice>
              <mc:Fallback>
                <p:oleObj name="Rovnice" r:id="rId5" imgW="266400" imgH="253800" progId="Equation.3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079" y="3393654"/>
                        <a:ext cx="511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lipsa 21"/>
          <p:cNvSpPr/>
          <p:nvPr/>
        </p:nvSpPr>
        <p:spPr>
          <a:xfrm>
            <a:off x="2489496" y="5050110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ovací šipka 23"/>
          <p:cNvCxnSpPr/>
          <p:nvPr/>
        </p:nvCxnSpPr>
        <p:spPr>
          <a:xfrm rot="5400000" flipH="1" flipV="1">
            <a:off x="1877428" y="4222018"/>
            <a:ext cx="1512168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lný tvar 26"/>
          <p:cNvSpPr/>
          <p:nvPr/>
        </p:nvSpPr>
        <p:spPr>
          <a:xfrm rot="16200000">
            <a:off x="1498664" y="3304640"/>
            <a:ext cx="875489" cy="333983"/>
          </a:xfrm>
          <a:custGeom>
            <a:avLst/>
            <a:gdLst>
              <a:gd name="connsiteX0" fmla="*/ 0 w 875489"/>
              <a:gd name="connsiteY0" fmla="*/ 319392 h 333983"/>
              <a:gd name="connsiteX1" fmla="*/ 214008 w 875489"/>
              <a:gd name="connsiteY1" fmla="*/ 309664 h 333983"/>
              <a:gd name="connsiteX2" fmla="*/ 340468 w 875489"/>
              <a:gd name="connsiteY2" fmla="*/ 173477 h 333983"/>
              <a:gd name="connsiteX3" fmla="*/ 418289 w 875489"/>
              <a:gd name="connsiteY3" fmla="*/ 37290 h 333983"/>
              <a:gd name="connsiteX4" fmla="*/ 496110 w 875489"/>
              <a:gd name="connsiteY4" fmla="*/ 17834 h 333983"/>
              <a:gd name="connsiteX5" fmla="*/ 573932 w 875489"/>
              <a:gd name="connsiteY5" fmla="*/ 144294 h 333983"/>
              <a:gd name="connsiteX6" fmla="*/ 622570 w 875489"/>
              <a:gd name="connsiteY6" fmla="*/ 261026 h 333983"/>
              <a:gd name="connsiteX7" fmla="*/ 710119 w 875489"/>
              <a:gd name="connsiteY7" fmla="*/ 319392 h 333983"/>
              <a:gd name="connsiteX8" fmla="*/ 875489 w 875489"/>
              <a:gd name="connsiteY8" fmla="*/ 319392 h 33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489" h="333983">
                <a:moveTo>
                  <a:pt x="0" y="319392"/>
                </a:moveTo>
                <a:cubicBezTo>
                  <a:pt x="78631" y="326687"/>
                  <a:pt x="157263" y="333983"/>
                  <a:pt x="214008" y="309664"/>
                </a:cubicBezTo>
                <a:cubicBezTo>
                  <a:pt x="270753" y="285345"/>
                  <a:pt x="306421" y="218873"/>
                  <a:pt x="340468" y="173477"/>
                </a:cubicBezTo>
                <a:cubicBezTo>
                  <a:pt x="374515" y="128081"/>
                  <a:pt x="392349" y="63231"/>
                  <a:pt x="418289" y="37290"/>
                </a:cubicBezTo>
                <a:cubicBezTo>
                  <a:pt x="444229" y="11350"/>
                  <a:pt x="470170" y="0"/>
                  <a:pt x="496110" y="17834"/>
                </a:cubicBezTo>
                <a:cubicBezTo>
                  <a:pt x="522050" y="35668"/>
                  <a:pt x="552855" y="103762"/>
                  <a:pt x="573932" y="144294"/>
                </a:cubicBezTo>
                <a:cubicBezTo>
                  <a:pt x="595009" y="184826"/>
                  <a:pt x="599872" y="231843"/>
                  <a:pt x="622570" y="261026"/>
                </a:cubicBezTo>
                <a:cubicBezTo>
                  <a:pt x="645268" y="290209"/>
                  <a:pt x="667966" y="309664"/>
                  <a:pt x="710119" y="319392"/>
                </a:cubicBezTo>
                <a:cubicBezTo>
                  <a:pt x="752272" y="329120"/>
                  <a:pt x="813880" y="324256"/>
                  <a:pt x="875489" y="319392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27"/>
          <p:cNvSpPr/>
          <p:nvPr/>
        </p:nvSpPr>
        <p:spPr>
          <a:xfrm>
            <a:off x="2417488" y="3177902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28"/>
          <p:cNvSpPr/>
          <p:nvPr/>
        </p:nvSpPr>
        <p:spPr>
          <a:xfrm>
            <a:off x="2417488" y="3402310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9"/>
          <p:cNvSpPr/>
          <p:nvPr/>
        </p:nvSpPr>
        <p:spPr>
          <a:xfrm>
            <a:off x="2417488" y="3537942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31"/>
          <p:cNvCxnSpPr/>
          <p:nvPr/>
        </p:nvCxnSpPr>
        <p:spPr>
          <a:xfrm rot="5400000">
            <a:off x="2670310" y="3357922"/>
            <a:ext cx="216024" cy="1588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32"/>
          <p:cNvCxnSpPr/>
          <p:nvPr/>
        </p:nvCxnSpPr>
        <p:spPr>
          <a:xfrm rot="5400000">
            <a:off x="2746113" y="3425341"/>
            <a:ext cx="360040" cy="9178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35"/>
          <p:cNvSpPr/>
          <p:nvPr/>
        </p:nvSpPr>
        <p:spPr>
          <a:xfrm>
            <a:off x="3505992" y="3897982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36"/>
          <p:cNvCxnSpPr/>
          <p:nvPr/>
        </p:nvCxnSpPr>
        <p:spPr>
          <a:xfrm rot="5400000">
            <a:off x="3604826" y="3861184"/>
            <a:ext cx="216024" cy="1588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44"/>
          <p:cNvSpPr/>
          <p:nvPr/>
        </p:nvSpPr>
        <p:spPr>
          <a:xfrm>
            <a:off x="7298976" y="360634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47"/>
          <p:cNvSpPr/>
          <p:nvPr/>
        </p:nvSpPr>
        <p:spPr>
          <a:xfrm>
            <a:off x="7587032" y="3894405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48"/>
          <p:cNvSpPr/>
          <p:nvPr/>
        </p:nvSpPr>
        <p:spPr>
          <a:xfrm>
            <a:off x="7875064" y="4182437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49"/>
          <p:cNvSpPr/>
          <p:nvPr/>
        </p:nvSpPr>
        <p:spPr>
          <a:xfrm>
            <a:off x="8163096" y="4470469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50"/>
          <p:cNvSpPr/>
          <p:nvPr/>
        </p:nvSpPr>
        <p:spPr>
          <a:xfrm>
            <a:off x="8451128" y="4758501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51"/>
          <p:cNvSpPr/>
          <p:nvPr/>
        </p:nvSpPr>
        <p:spPr>
          <a:xfrm>
            <a:off x="3065560" y="3393926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52"/>
          <p:cNvSpPr/>
          <p:nvPr/>
        </p:nvSpPr>
        <p:spPr>
          <a:xfrm>
            <a:off x="3065560" y="3546326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53"/>
          <p:cNvSpPr/>
          <p:nvPr/>
        </p:nvSpPr>
        <p:spPr>
          <a:xfrm>
            <a:off x="3065560" y="3698726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šipka 54"/>
          <p:cNvCxnSpPr/>
          <p:nvPr/>
        </p:nvCxnSpPr>
        <p:spPr>
          <a:xfrm rot="5400000">
            <a:off x="3204987" y="3605361"/>
            <a:ext cx="288032" cy="9178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Výseč 56"/>
          <p:cNvSpPr/>
          <p:nvPr/>
        </p:nvSpPr>
        <p:spPr>
          <a:xfrm rot="2485484">
            <a:off x="2515061" y="5055557"/>
            <a:ext cx="270000" cy="238177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0" name="Elipsa 57"/>
          <p:cNvSpPr/>
          <p:nvPr/>
        </p:nvSpPr>
        <p:spPr>
          <a:xfrm>
            <a:off x="7587032" y="360634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58"/>
          <p:cNvSpPr/>
          <p:nvPr/>
        </p:nvSpPr>
        <p:spPr>
          <a:xfrm>
            <a:off x="7875064" y="389440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59"/>
          <p:cNvSpPr/>
          <p:nvPr/>
        </p:nvSpPr>
        <p:spPr>
          <a:xfrm>
            <a:off x="7875040" y="360634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60"/>
          <p:cNvSpPr/>
          <p:nvPr/>
        </p:nvSpPr>
        <p:spPr>
          <a:xfrm>
            <a:off x="7298976" y="389440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Elipsa 61"/>
          <p:cNvSpPr/>
          <p:nvPr/>
        </p:nvSpPr>
        <p:spPr>
          <a:xfrm>
            <a:off x="7587032" y="41824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62"/>
          <p:cNvSpPr/>
          <p:nvPr/>
        </p:nvSpPr>
        <p:spPr>
          <a:xfrm>
            <a:off x="7298976" y="41824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63"/>
          <p:cNvSpPr/>
          <p:nvPr/>
        </p:nvSpPr>
        <p:spPr>
          <a:xfrm>
            <a:off x="8163096" y="418243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64"/>
          <p:cNvSpPr/>
          <p:nvPr/>
        </p:nvSpPr>
        <p:spPr>
          <a:xfrm>
            <a:off x="7875040" y="44704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65"/>
          <p:cNvSpPr/>
          <p:nvPr/>
        </p:nvSpPr>
        <p:spPr>
          <a:xfrm>
            <a:off x="8451128" y="447046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66"/>
          <p:cNvSpPr/>
          <p:nvPr/>
        </p:nvSpPr>
        <p:spPr>
          <a:xfrm>
            <a:off x="8163072" y="475850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67"/>
          <p:cNvSpPr/>
          <p:nvPr/>
        </p:nvSpPr>
        <p:spPr>
          <a:xfrm>
            <a:off x="7875040" y="4182413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68"/>
          <p:cNvSpPr/>
          <p:nvPr/>
        </p:nvSpPr>
        <p:spPr>
          <a:xfrm>
            <a:off x="8163072" y="4470445"/>
            <a:ext cx="216000" cy="2160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Elipsa 55"/>
          <p:cNvSpPr/>
          <p:nvPr/>
        </p:nvSpPr>
        <p:spPr>
          <a:xfrm>
            <a:off x="3497608" y="3681958"/>
            <a:ext cx="135632" cy="13563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37"/>
          <p:cNvSpPr/>
          <p:nvPr/>
        </p:nvSpPr>
        <p:spPr>
          <a:xfrm>
            <a:off x="7226969" y="3534341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7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76135"/>
              </p:ext>
            </p:extLst>
          </p:nvPr>
        </p:nvGraphicFramePr>
        <p:xfrm>
          <a:off x="7370985" y="2958277"/>
          <a:ext cx="1296144" cy="58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Rovnice" r:id="rId7" imgW="507960" imgH="228600" progId="Equation.3">
                  <p:embed/>
                </p:oleObj>
              </mc:Choice>
              <mc:Fallback>
                <p:oleObj name="Rovnice" r:id="rId7" imgW="507960" imgH="228600" progId="Equation.3">
                  <p:embed/>
                  <p:pic>
                    <p:nvPicPr>
                      <p:cNvPr id="27" name="Objek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985" y="2958277"/>
                        <a:ext cx="1296144" cy="583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Přímá spojovací šipka 39"/>
          <p:cNvCxnSpPr/>
          <p:nvPr/>
        </p:nvCxnSpPr>
        <p:spPr>
          <a:xfrm rot="5400000" flipH="1" flipV="1">
            <a:off x="6182059" y="4289631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40"/>
          <p:cNvSpPr txBox="1"/>
          <p:nvPr/>
        </p:nvSpPr>
        <p:spPr>
          <a:xfrm rot="16200000">
            <a:off x="6351399" y="4164915"/>
            <a:ext cx="8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</a:t>
            </a:r>
            <a:endParaRPr lang="cs-CZ" dirty="0"/>
          </a:p>
        </p:txBody>
      </p:sp>
      <p:sp>
        <p:nvSpPr>
          <p:cNvPr id="53" name="TextovéPole 69"/>
          <p:cNvSpPr txBox="1"/>
          <p:nvPr/>
        </p:nvSpPr>
        <p:spPr>
          <a:xfrm>
            <a:off x="3756552" y="4105622"/>
            <a:ext cx="5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trap</a:t>
            </a:r>
            <a:endParaRPr lang="cs-CZ" dirty="0"/>
          </a:p>
        </p:txBody>
      </p:sp>
      <p:cxnSp>
        <p:nvCxnSpPr>
          <p:cNvPr id="54" name="Přímá spojovací šipka 71"/>
          <p:cNvCxnSpPr>
            <a:stCxn id="53" idx="1"/>
          </p:cNvCxnSpPr>
          <p:nvPr/>
        </p:nvCxnSpPr>
        <p:spPr>
          <a:xfrm rot="10800000">
            <a:off x="3684544" y="4033614"/>
            <a:ext cx="72008" cy="256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FC74F4-71E2-BD4E-8281-1421F0277BBD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Oscillations in FMO Protein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6648" y="6330806"/>
            <a:ext cx="389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Hayes et al., Faraday Discuss. </a:t>
            </a:r>
            <a:r>
              <a:rPr lang="en-US" sz="1600" b="1" dirty="0"/>
              <a:t>150</a:t>
            </a:r>
            <a:r>
              <a:rPr lang="en-US" sz="1600" dirty="0"/>
              <a:t> (2011) 459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75" y="2872748"/>
            <a:ext cx="8688013" cy="3458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9511" y="1994607"/>
            <a:ext cx="853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Theoretical prediction: Pisliakov, Mančal, Fleming, J. Chem. Phys. (2006)  (100 – 500 fs) </a:t>
            </a:r>
          </a:p>
          <a:p>
            <a:r>
              <a:rPr lang="cs-CZ" dirty="0"/>
              <a:t>Original observation: Engel et al. Nature  (2007)                                            (lifetime </a:t>
            </a:r>
            <a:r>
              <a:rPr lang="en-US" dirty="0"/>
              <a:t>&gt; 1 </a:t>
            </a:r>
            <a:r>
              <a:rPr lang="en-US" dirty="0" err="1"/>
              <a:t>ps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1153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FA5CA80-EB1A-AF49-A737-0EE4A1E4ED3A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Oscillations are Everywhere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1852"/>
            <a:ext cx="2365248" cy="4233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80648"/>
            <a:ext cx="4684776" cy="1395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298359"/>
            <a:ext cx="3759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Collini and Scholes, Science </a:t>
            </a:r>
            <a:r>
              <a:rPr lang="de-AT" sz="1600" b="1" dirty="0"/>
              <a:t>323</a:t>
            </a:r>
            <a:r>
              <a:rPr lang="de-AT" sz="1600" dirty="0"/>
              <a:t> (2009) 369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74978" y="2023153"/>
            <a:ext cx="1198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MEH-PPV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0311" y="4362581"/>
            <a:ext cx="3333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Calhoun et al., JPCB </a:t>
            </a:r>
            <a:r>
              <a:rPr lang="en-US" sz="1600" b="1" dirty="0"/>
              <a:t>113</a:t>
            </a:r>
            <a:r>
              <a:rPr lang="en-US" sz="1600" i="1" dirty="0"/>
              <a:t> </a:t>
            </a:r>
            <a:r>
              <a:rPr lang="en-US" sz="1600" dirty="0"/>
              <a:t>(2009) 16291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1905" y="4804125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PE545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93036" y="6474822"/>
            <a:ext cx="3136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/>
              <a:t>Collini et al., Nature </a:t>
            </a:r>
            <a:r>
              <a:rPr lang="de-AT" sz="1600" b="1" dirty="0"/>
              <a:t>463</a:t>
            </a:r>
            <a:r>
              <a:rPr lang="de-AT" sz="1600" dirty="0"/>
              <a:t> (2010) 644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63" y="2223208"/>
            <a:ext cx="3413760" cy="2036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8939" y="2023153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LHCII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388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Consequences of  2007 paper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8292E-9C88-DD46-90DC-7939FF32D6B6}"/>
              </a:ext>
            </a:extLst>
          </p:cNvPr>
          <p:cNvSpPr txBox="1"/>
          <p:nvPr/>
        </p:nvSpPr>
        <p:spPr>
          <a:xfrm>
            <a:off x="340872" y="2039463"/>
            <a:ext cx="117845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should have been: </a:t>
            </a:r>
            <a:r>
              <a:rPr lang="en-US" dirty="0"/>
              <a:t>work on non-secular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was:</a:t>
            </a:r>
            <a:r>
              <a:rPr lang="en-US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claims of newly discovered quantum nature of photosynthesis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coherent = quantum = non-trivially quantum = entanglement is the cause of all the high efficiency in photosynthesis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many new works building the theory of energy transfer from scratch (most reinventing the wheel)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D9BF52-9A48-394C-AF71-F0DA94237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4" y="3613582"/>
            <a:ext cx="9817100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32F2E-452F-FB48-B8EE-88E3593F77C9}"/>
              </a:ext>
            </a:extLst>
          </p:cNvPr>
          <p:cNvSpPr txBox="1"/>
          <p:nvPr/>
        </p:nvSpPr>
        <p:spPr>
          <a:xfrm>
            <a:off x="8678732" y="4673652"/>
            <a:ext cx="33845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Claim: </a:t>
            </a:r>
            <a:r>
              <a:rPr lang="en-US" dirty="0"/>
              <a:t>Entanglement exists</a:t>
            </a:r>
          </a:p>
          <a:p>
            <a:r>
              <a:rPr lang="en-US" dirty="0"/>
              <a:t>between parts of the antenna</a:t>
            </a:r>
          </a:p>
          <a:p>
            <a:r>
              <a:rPr lang="en-US" b="1" dirty="0"/>
              <a:t>Any surprise?</a:t>
            </a:r>
          </a:p>
          <a:p>
            <a:r>
              <a:rPr lang="en-US" b="1" dirty="0"/>
              <a:t>Parts of the antenna are in strong</a:t>
            </a:r>
          </a:p>
          <a:p>
            <a:r>
              <a:rPr lang="en-US" b="1" dirty="0"/>
              <a:t>interaction – trivial formal </a:t>
            </a:r>
          </a:p>
          <a:p>
            <a:r>
              <a:rPr lang="en-US" b="1" dirty="0"/>
              <a:t>entanglement. Could there be no</a:t>
            </a:r>
          </a:p>
          <a:p>
            <a:r>
              <a:rPr lang="en-US" b="1" dirty="0"/>
              <a:t>entanglement?</a:t>
            </a:r>
          </a:p>
        </p:txBody>
      </p:sp>
    </p:spTree>
    <p:extLst>
      <p:ext uri="{BB962C8B-B14F-4D97-AF65-F5344CB8AC3E}">
        <p14:creationId xmlns:p14="http://schemas.microsoft.com/office/powerpoint/2010/main" val="9613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Entangled means Quantum?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8292E-9C88-DD46-90DC-7939FF32D6B6}"/>
              </a:ext>
            </a:extLst>
          </p:cNvPr>
          <p:cNvSpPr txBox="1"/>
          <p:nvPr/>
        </p:nvSpPr>
        <p:spPr>
          <a:xfrm>
            <a:off x="340872" y="2305721"/>
            <a:ext cx="67706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Very simple counter-example: </a:t>
            </a:r>
            <a:r>
              <a:rPr lang="en-US" dirty="0"/>
              <a:t>quantization of crystal lattice vibrations</a:t>
            </a:r>
          </a:p>
          <a:p>
            <a:endParaRPr lang="en-US" dirty="0"/>
          </a:p>
          <a:p>
            <a:r>
              <a:rPr lang="en-US" dirty="0"/>
              <a:t>Procedure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down classical Hamiltonian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Diagonalize it (= find normal modes)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Quantize by canonical quantization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D53C7D-3EFC-3043-B4FD-2769B61DEFFA}"/>
              </a:ext>
            </a:extLst>
          </p:cNvPr>
          <p:cNvCxnSpPr/>
          <p:nvPr/>
        </p:nvCxnSpPr>
        <p:spPr>
          <a:xfrm flipH="1">
            <a:off x="4250267" y="3776133"/>
            <a:ext cx="931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58234A-F849-BD4D-B760-E5376552A0B7}"/>
              </a:ext>
            </a:extLst>
          </p:cNvPr>
          <p:cNvSpPr txBox="1"/>
          <p:nvPr/>
        </p:nvSpPr>
        <p:spPr>
          <a:xfrm>
            <a:off x="5292772" y="3591467"/>
            <a:ext cx="363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Diagonalization BEFORE quantization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96648F-8021-C148-A1D0-C90B9AB48D1F}"/>
              </a:ext>
            </a:extLst>
          </p:cNvPr>
          <p:cNvSpPr txBox="1"/>
          <p:nvPr/>
        </p:nvSpPr>
        <p:spPr>
          <a:xfrm>
            <a:off x="340872" y="4223032"/>
            <a:ext cx="538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order can be switched (leading to the same result)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10CDCF-BACF-A145-85DB-840FD0AA66C9}"/>
              </a:ext>
            </a:extLst>
          </p:cNvPr>
          <p:cNvSpPr txBox="1"/>
          <p:nvPr/>
        </p:nvSpPr>
        <p:spPr>
          <a:xfrm>
            <a:off x="1952503" y="4400626"/>
            <a:ext cx="817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2800" b="0" dirty="0"/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FDDFE3-9D89-FD41-A6CB-83C5B15D7B8B}"/>
                  </a:ext>
                </a:extLst>
              </p:cNvPr>
              <p:cNvSpPr txBox="1"/>
              <p:nvPr/>
            </p:nvSpPr>
            <p:spPr>
              <a:xfrm>
                <a:off x="581573" y="4616069"/>
                <a:ext cx="7986694" cy="737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+ℏ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2ℏ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FDDFE3-9D89-FD41-A6CB-83C5B15D7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73" y="4616069"/>
                <a:ext cx="7986694" cy="737959"/>
              </a:xfrm>
              <a:prstGeom prst="rect">
                <a:avLst/>
              </a:prstGeom>
              <a:blipFill>
                <a:blip r:embed="rId3"/>
                <a:stretch>
                  <a:fillRect l="-794" r="-1429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6B9F81-CD3D-3F4F-BE8C-153870D186D3}"/>
              </a:ext>
            </a:extLst>
          </p:cNvPr>
          <p:cNvSpPr txBox="1"/>
          <p:nvPr/>
        </p:nvSpPr>
        <p:spPr>
          <a:xfrm>
            <a:off x="340872" y="5408346"/>
            <a:ext cx="155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Eigenenergies</a:t>
            </a:r>
            <a:r>
              <a:rPr lang="cs-CZ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5AB6C8-524F-6741-8757-651A72BB3BB5}"/>
                  </a:ext>
                </a:extLst>
              </p:cNvPr>
              <p:cNvSpPr txBox="1"/>
              <p:nvPr/>
            </p:nvSpPr>
            <p:spPr>
              <a:xfrm>
                <a:off x="-552960" y="5938052"/>
                <a:ext cx="7986694" cy="5373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=ℏ</m:t>
                      </m:r>
                      <m:rad>
                        <m:radPr>
                          <m:deg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ra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, ℏ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i="1">
                          <a:latin typeface="Cambria Math" panose="02040503050406030204" pitchFamily="18" charset="0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rad>
                      <m:r>
                        <a:rPr lang="cs-CZ" sz="28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5AB6C8-524F-6741-8757-651A72BB3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2960" y="5938052"/>
                <a:ext cx="7986694" cy="537391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16EAB3-B758-534E-80D0-31792A9761CC}"/>
                  </a:ext>
                </a:extLst>
              </p:cNvPr>
              <p:cNvSpPr txBox="1"/>
              <p:nvPr/>
            </p:nvSpPr>
            <p:spPr>
              <a:xfrm>
                <a:off x="4205306" y="5623360"/>
                <a:ext cx="798669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16EAB3-B758-534E-80D0-31792A97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306" y="5623360"/>
                <a:ext cx="7986694" cy="430887"/>
              </a:xfrm>
              <a:prstGeom prst="rect">
                <a:avLst/>
              </a:prstGeom>
              <a:blipFill>
                <a:blip r:embed="rId5"/>
                <a:stretch>
                  <a:fillRect b="-3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1870E2-432B-724D-9784-40F0AFE7D548}"/>
                  </a:ext>
                </a:extLst>
              </p:cNvPr>
              <p:cNvSpPr txBox="1"/>
              <p:nvPr/>
            </p:nvSpPr>
            <p:spPr>
              <a:xfrm>
                <a:off x="4205306" y="6170058"/>
                <a:ext cx="798669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1870E2-432B-724D-9784-40F0AFE7D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306" y="6170058"/>
                <a:ext cx="7986694" cy="430887"/>
              </a:xfrm>
              <a:prstGeom prst="rect">
                <a:avLst/>
              </a:prstGeom>
              <a:blipFill>
                <a:blip r:embed="rId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2EB4A9D-B08C-644C-BAF5-174199AAF0C5}"/>
              </a:ext>
            </a:extLst>
          </p:cNvPr>
          <p:cNvSpPr txBox="1"/>
          <p:nvPr/>
        </p:nvSpPr>
        <p:spPr>
          <a:xfrm>
            <a:off x="9583341" y="5623360"/>
            <a:ext cx="2351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Crystal</a:t>
            </a:r>
            <a:r>
              <a:rPr lang="cs-CZ" dirty="0"/>
              <a:t> </a:t>
            </a:r>
            <a:r>
              <a:rPr lang="cs-CZ" dirty="0" err="1"/>
              <a:t>phonons</a:t>
            </a:r>
            <a:r>
              <a:rPr lang="cs-CZ" dirty="0"/>
              <a:t> are</a:t>
            </a:r>
          </a:p>
          <a:p>
            <a:r>
              <a:rPr lang="cs-CZ" dirty="0" err="1"/>
              <a:t>entangled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</a:p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vibrations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6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Coherent means Quantum?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8292E-9C88-DD46-90DC-7939FF32D6B6}"/>
              </a:ext>
            </a:extLst>
          </p:cNvPr>
          <p:cNvSpPr txBox="1"/>
          <p:nvPr/>
        </p:nvSpPr>
        <p:spPr>
          <a:xfrm>
            <a:off x="340872" y="2305721"/>
            <a:ext cx="893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Very simple counter-example: </a:t>
            </a:r>
            <a:r>
              <a:rPr lang="en-US" dirty="0"/>
              <a:t>coherent light = best quantum representation of classical light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5682C-99D7-024D-8AB0-EDD73E76034A}"/>
              </a:ext>
            </a:extLst>
          </p:cNvPr>
          <p:cNvSpPr txBox="1"/>
          <p:nvPr/>
        </p:nvSpPr>
        <p:spPr>
          <a:xfrm>
            <a:off x="340872" y="2985719"/>
            <a:ext cx="6110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Important corrective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S. </a:t>
            </a:r>
            <a:r>
              <a:rPr lang="en-US" dirty="0" err="1"/>
              <a:t>Mukamel</a:t>
            </a:r>
            <a:r>
              <a:rPr lang="en-US" dirty="0"/>
              <a:t>, J. Chem. Phys. 132 (2010) 241105,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J. S. Briggs and A. </a:t>
            </a:r>
            <a:r>
              <a:rPr lang="en-US" dirty="0" err="1"/>
              <a:t>Eisfeld</a:t>
            </a:r>
            <a:r>
              <a:rPr lang="en-US" dirty="0"/>
              <a:t>, Phys. Rev. E 83 (2011) 051911</a:t>
            </a:r>
          </a:p>
          <a:p>
            <a:r>
              <a:rPr lang="cs-CZ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9DF0B-3DAE-204C-B788-7C5419678137}"/>
              </a:ext>
            </a:extLst>
          </p:cNvPr>
          <p:cNvSpPr txBox="1"/>
          <p:nvPr/>
        </p:nvSpPr>
        <p:spPr>
          <a:xfrm>
            <a:off x="6294457" y="3261963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E44B0-15F0-0940-A374-711E8A744243}"/>
              </a:ext>
            </a:extLst>
          </p:cNvPr>
          <p:cNvSpPr txBox="1"/>
          <p:nvPr/>
        </p:nvSpPr>
        <p:spPr>
          <a:xfrm>
            <a:off x="6701843" y="3230439"/>
            <a:ext cx="5547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Excitonic systems can be mapped a set of classical</a:t>
            </a:r>
          </a:p>
          <a:p>
            <a:r>
              <a:rPr lang="en-US" dirty="0"/>
              <a:t>oscillators – no non-trivial, let alone quantum, dynamics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1FC2B8-2BDD-C547-9E63-655C0F3B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57" y="4075684"/>
            <a:ext cx="9271000" cy="539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270AB8-764C-9943-8DDF-204B313709D9}"/>
              </a:ext>
            </a:extLst>
          </p:cNvPr>
          <p:cNvSpPr txBox="1"/>
          <p:nvPr/>
        </p:nvSpPr>
        <p:spPr>
          <a:xfrm>
            <a:off x="305979" y="4853425"/>
            <a:ext cx="1174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work includes interaction with protein into classical model – also proves equivalence between classical and quantum …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1E182-53ED-8B47-AE66-D86C64FC59E7}"/>
              </a:ext>
            </a:extLst>
          </p:cNvPr>
          <p:cNvSpPr txBox="1"/>
          <p:nvPr/>
        </p:nvSpPr>
        <p:spPr>
          <a:xfrm>
            <a:off x="3283474" y="5890134"/>
            <a:ext cx="865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one important exception! Classical dissipation does not lead to canonical equilibrium.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5FEB6-3627-4F44-BA08-EA8F39FF0170}"/>
              </a:ext>
            </a:extLst>
          </p:cNvPr>
          <p:cNvSpPr txBox="1"/>
          <p:nvPr/>
        </p:nvSpPr>
        <p:spPr>
          <a:xfrm>
            <a:off x="340872" y="2628824"/>
            <a:ext cx="902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Nobody checked classical models of light-harvesting antenna, before claiming quantum effects.</a:t>
            </a:r>
          </a:p>
        </p:txBody>
      </p:sp>
    </p:spTree>
    <p:extLst>
      <p:ext uri="{BB962C8B-B14F-4D97-AF65-F5344CB8AC3E}">
        <p14:creationId xmlns:p14="http://schemas.microsoft.com/office/powerpoint/2010/main" val="27770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is Quantum in Photosynthesis?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DBC92-226D-EB4D-B2FF-7AF9A04C4B01}"/>
              </a:ext>
            </a:extLst>
          </p:cNvPr>
          <p:cNvSpPr txBox="1"/>
          <p:nvPr/>
        </p:nvSpPr>
        <p:spPr>
          <a:xfrm>
            <a:off x="447755" y="2045687"/>
            <a:ext cx="347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Quantum = different from classical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06121-DE68-A846-9D48-BA3F977E489A}"/>
              </a:ext>
            </a:extLst>
          </p:cNvPr>
          <p:cNvSpPr txBox="1"/>
          <p:nvPr/>
        </p:nvSpPr>
        <p:spPr>
          <a:xfrm>
            <a:off x="420867" y="2375425"/>
            <a:ext cx="428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picture of photosynthetic antenna: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4AE8C3-AAE5-0449-9E48-DF43717E6997}"/>
              </a:ext>
            </a:extLst>
          </p:cNvPr>
          <p:cNvSpPr/>
          <p:nvPr/>
        </p:nvSpPr>
        <p:spPr>
          <a:xfrm>
            <a:off x="4796915" y="2350887"/>
            <a:ext cx="438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-webkit-standard"/>
              </a:rPr>
              <a:t>T. </a:t>
            </a:r>
            <a:r>
              <a:rPr lang="cs-CZ" dirty="0" err="1">
                <a:solidFill>
                  <a:srgbClr val="000000"/>
                </a:solidFill>
                <a:latin typeface="-webkit-standard"/>
              </a:rPr>
              <a:t>Mančal</a:t>
            </a:r>
            <a:r>
              <a:rPr lang="cs-CZ" dirty="0">
                <a:solidFill>
                  <a:srgbClr val="000000"/>
                </a:solidFill>
                <a:latin typeface="-webkit-standard"/>
              </a:rPr>
              <a:t>, J. </a:t>
            </a:r>
            <a:r>
              <a:rPr lang="cs-CZ" dirty="0" err="1">
                <a:solidFill>
                  <a:srgbClr val="000000"/>
                </a:solidFill>
                <a:latin typeface="-webkit-standard"/>
              </a:rPr>
              <a:t>Phys</a:t>
            </a:r>
            <a:r>
              <a:rPr lang="cs-CZ" dirty="0">
                <a:solidFill>
                  <a:srgbClr val="000000"/>
                </a:solidFill>
                <a:latin typeface="-webkit-standard"/>
              </a:rPr>
              <a:t>. </a:t>
            </a:r>
            <a:r>
              <a:rPr lang="cs-CZ" dirty="0" err="1">
                <a:solidFill>
                  <a:srgbClr val="000000"/>
                </a:solidFill>
                <a:latin typeface="-webkit-standard"/>
              </a:rPr>
              <a:t>Chem</a:t>
            </a:r>
            <a:r>
              <a:rPr lang="cs-CZ" dirty="0">
                <a:solidFill>
                  <a:srgbClr val="000000"/>
                </a:solidFill>
                <a:latin typeface="-webkit-standard"/>
              </a:rPr>
              <a:t>. B </a:t>
            </a:r>
            <a:r>
              <a:rPr lang="cs-CZ" b="1" dirty="0">
                <a:solidFill>
                  <a:srgbClr val="000000"/>
                </a:solidFill>
                <a:latin typeface="-webkit-standard"/>
              </a:rPr>
              <a:t>117</a:t>
            </a:r>
            <a:r>
              <a:rPr lang="cs-CZ" dirty="0">
                <a:solidFill>
                  <a:srgbClr val="000000"/>
                </a:solidFill>
                <a:latin typeface="-webkit-standard"/>
              </a:rPr>
              <a:t> (2013) 11282</a:t>
            </a:r>
            <a:endParaRPr lang="cs-CZ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AF1EA07-96DC-434F-81A3-495EA2DF1A33}"/>
              </a:ext>
            </a:extLst>
          </p:cNvPr>
          <p:cNvGrpSpPr/>
          <p:nvPr/>
        </p:nvGrpSpPr>
        <p:grpSpPr>
          <a:xfrm>
            <a:off x="1655379" y="3025024"/>
            <a:ext cx="8257309" cy="3292926"/>
            <a:chOff x="457200" y="3189655"/>
            <a:chExt cx="8257309" cy="3292926"/>
          </a:xfrm>
        </p:grpSpPr>
        <p:grpSp>
          <p:nvGrpSpPr>
            <p:cNvPr id="23" name="Skupina 17">
              <a:extLst>
                <a:ext uri="{FF2B5EF4-FFF2-40B4-BE49-F238E27FC236}">
                  <a16:creationId xmlns:a16="http://schemas.microsoft.com/office/drawing/2014/main" id="{56BE4A4D-F3DC-144D-B784-8E03B0985943}"/>
                </a:ext>
              </a:extLst>
            </p:cNvPr>
            <p:cNvGrpSpPr/>
            <p:nvPr/>
          </p:nvGrpSpPr>
          <p:grpSpPr>
            <a:xfrm>
              <a:off x="498011" y="3918333"/>
              <a:ext cx="1920096" cy="1643074"/>
              <a:chOff x="4643438" y="3215480"/>
              <a:chExt cx="1920096" cy="1643074"/>
            </a:xfrm>
          </p:grpSpPr>
          <p:cxnSp>
            <p:nvCxnSpPr>
              <p:cNvPr id="54" name="Přímá spojovací šipka 12">
                <a:extLst>
                  <a:ext uri="{FF2B5EF4-FFF2-40B4-BE49-F238E27FC236}">
                    <a16:creationId xmlns:a16="http://schemas.microsoft.com/office/drawing/2014/main" id="{F8BE19B4-0FF6-D443-A2D2-0D973FAB8A3C}"/>
                  </a:ext>
                </a:extLst>
              </p:cNvPr>
              <p:cNvCxnSpPr/>
              <p:nvPr/>
            </p:nvCxnSpPr>
            <p:spPr>
              <a:xfrm rot="5400000" flipH="1" flipV="1">
                <a:off x="4786314" y="3786190"/>
                <a:ext cx="1143008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ovací šipka 13">
                <a:extLst>
                  <a:ext uri="{FF2B5EF4-FFF2-40B4-BE49-F238E27FC236}">
                    <a16:creationId xmlns:a16="http://schemas.microsoft.com/office/drawing/2014/main" id="{20DA3D44-E97F-C243-BDB8-C7519AF271EC}"/>
                  </a:ext>
                </a:extLst>
              </p:cNvPr>
              <p:cNvCxnSpPr/>
              <p:nvPr/>
            </p:nvCxnSpPr>
            <p:spPr>
              <a:xfrm flipV="1">
                <a:off x="5357818" y="4357694"/>
                <a:ext cx="1205716" cy="1031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ovací šipka 15">
                <a:extLst>
                  <a:ext uri="{FF2B5EF4-FFF2-40B4-BE49-F238E27FC236}">
                    <a16:creationId xmlns:a16="http://schemas.microsoft.com/office/drawing/2014/main" id="{31CAF83F-9E29-5F4F-8CEE-131A628C19AB}"/>
                  </a:ext>
                </a:extLst>
              </p:cNvPr>
              <p:cNvCxnSpPr/>
              <p:nvPr/>
            </p:nvCxnSpPr>
            <p:spPr>
              <a:xfrm rot="10800000" flipV="1">
                <a:off x="4643438" y="4357694"/>
                <a:ext cx="723904" cy="50086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8">
              <a:extLst>
                <a:ext uri="{FF2B5EF4-FFF2-40B4-BE49-F238E27FC236}">
                  <a16:creationId xmlns:a16="http://schemas.microsoft.com/office/drawing/2014/main" id="{772A856D-15E1-C347-8CD2-38ED3C17B41E}"/>
                </a:ext>
              </a:extLst>
            </p:cNvPr>
            <p:cNvGrpSpPr/>
            <p:nvPr/>
          </p:nvGrpSpPr>
          <p:grpSpPr>
            <a:xfrm>
              <a:off x="1140953" y="4346961"/>
              <a:ext cx="857256" cy="1000132"/>
              <a:chOff x="4214810" y="3143248"/>
              <a:chExt cx="714380" cy="857256"/>
            </a:xfrm>
          </p:grpSpPr>
          <p:sp>
            <p:nvSpPr>
              <p:cNvPr id="52" name="Elipsa 5">
                <a:extLst>
                  <a:ext uri="{FF2B5EF4-FFF2-40B4-BE49-F238E27FC236}">
                    <a16:creationId xmlns:a16="http://schemas.microsoft.com/office/drawing/2014/main" id="{F47FAB40-1E32-6242-AFEB-B7556039430D}"/>
                  </a:ext>
                </a:extLst>
              </p:cNvPr>
              <p:cNvSpPr/>
              <p:nvPr/>
            </p:nvSpPr>
            <p:spPr>
              <a:xfrm>
                <a:off x="4214810" y="3286124"/>
                <a:ext cx="714380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TextovéPole 6">
                <a:extLst>
                  <a:ext uri="{FF2B5EF4-FFF2-40B4-BE49-F238E27FC236}">
                    <a16:creationId xmlns:a16="http://schemas.microsoft.com/office/drawing/2014/main" id="{05CB9F47-A040-8642-9406-E82D2017985D}"/>
                  </a:ext>
                </a:extLst>
              </p:cNvPr>
              <p:cNvSpPr txBox="1"/>
              <p:nvPr/>
            </p:nvSpPr>
            <p:spPr>
              <a:xfrm>
                <a:off x="4531116" y="3143248"/>
                <a:ext cx="3097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-</a:t>
                </a:r>
                <a:endParaRPr lang="cs-CZ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ovéPole 2">
              <a:extLst>
                <a:ext uri="{FF2B5EF4-FFF2-40B4-BE49-F238E27FC236}">
                  <a16:creationId xmlns:a16="http://schemas.microsoft.com/office/drawing/2014/main" id="{3837ED7D-3619-B14D-B330-EE23A74D9DE7}"/>
                </a:ext>
              </a:extLst>
            </p:cNvPr>
            <p:cNvSpPr txBox="1"/>
            <p:nvPr/>
          </p:nvSpPr>
          <p:spPr>
            <a:xfrm>
              <a:off x="457200" y="3189655"/>
              <a:ext cx="3589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Lorentz theory of absorption (1910) </a:t>
              </a:r>
              <a:endParaRPr lang="cs-CZ" dirty="0">
                <a:solidFill>
                  <a:schemeClr val="tx2"/>
                </a:solidFill>
              </a:endParaRPr>
            </a:p>
          </p:txBody>
        </p:sp>
        <p:grpSp>
          <p:nvGrpSpPr>
            <p:cNvPr id="26" name="Skupina 7">
              <a:extLst>
                <a:ext uri="{FF2B5EF4-FFF2-40B4-BE49-F238E27FC236}">
                  <a16:creationId xmlns:a16="http://schemas.microsoft.com/office/drawing/2014/main" id="{F7C33540-8FB5-8A42-84EC-EFF15B76F6E4}"/>
                </a:ext>
              </a:extLst>
            </p:cNvPr>
            <p:cNvGrpSpPr/>
            <p:nvPr/>
          </p:nvGrpSpPr>
          <p:grpSpPr>
            <a:xfrm>
              <a:off x="1426705" y="4775589"/>
              <a:ext cx="300082" cy="369332"/>
              <a:chOff x="2271654" y="3143248"/>
              <a:chExt cx="300082" cy="369332"/>
            </a:xfrm>
          </p:grpSpPr>
          <p:sp>
            <p:nvSpPr>
              <p:cNvPr id="50" name="Elipsa 3">
                <a:extLst>
                  <a:ext uri="{FF2B5EF4-FFF2-40B4-BE49-F238E27FC236}">
                    <a16:creationId xmlns:a16="http://schemas.microsoft.com/office/drawing/2014/main" id="{D3D6981F-EBAF-1845-B742-DC6D477058D6}"/>
                  </a:ext>
                </a:extLst>
              </p:cNvPr>
              <p:cNvSpPr/>
              <p:nvPr/>
            </p:nvSpPr>
            <p:spPr>
              <a:xfrm>
                <a:off x="2285984" y="3214686"/>
                <a:ext cx="214314" cy="21431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TextovéPole 4">
                <a:extLst>
                  <a:ext uri="{FF2B5EF4-FFF2-40B4-BE49-F238E27FC236}">
                    <a16:creationId xmlns:a16="http://schemas.microsoft.com/office/drawing/2014/main" id="{E029FA55-DD1C-824C-85CC-A660ED85F6C9}"/>
                  </a:ext>
                </a:extLst>
              </p:cNvPr>
              <p:cNvSpPr txBox="1"/>
              <p:nvPr/>
            </p:nvSpPr>
            <p:spPr>
              <a:xfrm>
                <a:off x="2271654" y="31432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ovéPole 10">
              <a:extLst>
                <a:ext uri="{FF2B5EF4-FFF2-40B4-BE49-F238E27FC236}">
                  <a16:creationId xmlns:a16="http://schemas.microsoft.com/office/drawing/2014/main" id="{376DDF9B-5D00-B449-9A97-79617FBFF256}"/>
                </a:ext>
              </a:extLst>
            </p:cNvPr>
            <p:cNvSpPr txBox="1"/>
            <p:nvPr/>
          </p:nvSpPr>
          <p:spPr>
            <a:xfrm>
              <a:off x="498011" y="3561143"/>
              <a:ext cx="3515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Electrically neutral atom (molecule)</a:t>
              </a:r>
              <a:endParaRPr lang="cs-CZ" dirty="0"/>
            </a:p>
          </p:txBody>
        </p:sp>
        <p:sp>
          <p:nvSpPr>
            <p:cNvPr id="28" name="TextovéPole 19">
              <a:extLst>
                <a:ext uri="{FF2B5EF4-FFF2-40B4-BE49-F238E27FC236}">
                  <a16:creationId xmlns:a16="http://schemas.microsoft.com/office/drawing/2014/main" id="{BF5E15CE-67C3-CA47-9C42-1D2E5184D75D}"/>
                </a:ext>
              </a:extLst>
            </p:cNvPr>
            <p:cNvSpPr txBox="1"/>
            <p:nvPr/>
          </p:nvSpPr>
          <p:spPr>
            <a:xfrm>
              <a:off x="640887" y="534709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cs-CZ" dirty="0"/>
            </a:p>
          </p:txBody>
        </p:sp>
        <p:sp>
          <p:nvSpPr>
            <p:cNvPr id="29" name="TextovéPole 20">
              <a:extLst>
                <a:ext uri="{FF2B5EF4-FFF2-40B4-BE49-F238E27FC236}">
                  <a16:creationId xmlns:a16="http://schemas.microsoft.com/office/drawing/2014/main" id="{727DB430-8B05-F942-8D16-E51428D2BEAF}"/>
                </a:ext>
              </a:extLst>
            </p:cNvPr>
            <p:cNvSpPr txBox="1"/>
            <p:nvPr/>
          </p:nvSpPr>
          <p:spPr>
            <a:xfrm>
              <a:off x="2283961" y="513277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  <a:endParaRPr lang="cs-CZ" dirty="0"/>
            </a:p>
          </p:txBody>
        </p:sp>
        <p:sp>
          <p:nvSpPr>
            <p:cNvPr id="30" name="TextovéPole 21">
              <a:extLst>
                <a:ext uri="{FF2B5EF4-FFF2-40B4-BE49-F238E27FC236}">
                  <a16:creationId xmlns:a16="http://schemas.microsoft.com/office/drawing/2014/main" id="{7952BAAE-2521-D748-A3A9-B96ACF1BAD84}"/>
                </a:ext>
              </a:extLst>
            </p:cNvPr>
            <p:cNvSpPr txBox="1"/>
            <p:nvPr/>
          </p:nvSpPr>
          <p:spPr>
            <a:xfrm>
              <a:off x="1283829" y="3846895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cs-CZ" dirty="0"/>
            </a:p>
          </p:txBody>
        </p:sp>
        <p:sp>
          <p:nvSpPr>
            <p:cNvPr id="31" name="TextovéPole 22">
              <a:extLst>
                <a:ext uri="{FF2B5EF4-FFF2-40B4-BE49-F238E27FC236}">
                  <a16:creationId xmlns:a16="http://schemas.microsoft.com/office/drawing/2014/main" id="{32D1EEAB-FA9E-E94A-9ACB-E12D64360E14}"/>
                </a:ext>
              </a:extLst>
            </p:cNvPr>
            <p:cNvSpPr txBox="1"/>
            <p:nvPr/>
          </p:nvSpPr>
          <p:spPr>
            <a:xfrm>
              <a:off x="4336707" y="3549001"/>
              <a:ext cx="4377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Electron is displaced by interaction with light</a:t>
              </a:r>
              <a:endParaRPr lang="cs-CZ" dirty="0"/>
            </a:p>
          </p:txBody>
        </p:sp>
        <p:grpSp>
          <p:nvGrpSpPr>
            <p:cNvPr id="32" name="Skupina 23">
              <a:extLst>
                <a:ext uri="{FF2B5EF4-FFF2-40B4-BE49-F238E27FC236}">
                  <a16:creationId xmlns:a16="http://schemas.microsoft.com/office/drawing/2014/main" id="{388342B5-E150-104C-B3BB-53F83F90B8C1}"/>
                </a:ext>
              </a:extLst>
            </p:cNvPr>
            <p:cNvGrpSpPr/>
            <p:nvPr/>
          </p:nvGrpSpPr>
          <p:grpSpPr>
            <a:xfrm>
              <a:off x="5622591" y="4191943"/>
              <a:ext cx="1428760" cy="1000132"/>
              <a:chOff x="4214810" y="3143248"/>
              <a:chExt cx="714380" cy="857256"/>
            </a:xfrm>
          </p:grpSpPr>
          <p:sp>
            <p:nvSpPr>
              <p:cNvPr id="48" name="Elipsa 24">
                <a:extLst>
                  <a:ext uri="{FF2B5EF4-FFF2-40B4-BE49-F238E27FC236}">
                    <a16:creationId xmlns:a16="http://schemas.microsoft.com/office/drawing/2014/main" id="{ECB4BA70-8E87-D149-B2A7-06435F353350}"/>
                  </a:ext>
                </a:extLst>
              </p:cNvPr>
              <p:cNvSpPr/>
              <p:nvPr/>
            </p:nvSpPr>
            <p:spPr>
              <a:xfrm>
                <a:off x="4214810" y="3286124"/>
                <a:ext cx="714380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TextovéPole 25">
                <a:extLst>
                  <a:ext uri="{FF2B5EF4-FFF2-40B4-BE49-F238E27FC236}">
                    <a16:creationId xmlns:a16="http://schemas.microsoft.com/office/drawing/2014/main" id="{C52AA81A-31E6-6542-9F1D-497176C51327}"/>
                  </a:ext>
                </a:extLst>
              </p:cNvPr>
              <p:cNvSpPr txBox="1"/>
              <p:nvPr/>
            </p:nvSpPr>
            <p:spPr>
              <a:xfrm>
                <a:off x="4531116" y="3143248"/>
                <a:ext cx="3097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-</a:t>
                </a:r>
                <a:endParaRPr lang="cs-CZ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Skupina 26">
              <a:extLst>
                <a:ext uri="{FF2B5EF4-FFF2-40B4-BE49-F238E27FC236}">
                  <a16:creationId xmlns:a16="http://schemas.microsoft.com/office/drawing/2014/main" id="{71C174C5-4B3D-CE4B-9F08-86B829AE6BE4}"/>
                </a:ext>
              </a:extLst>
            </p:cNvPr>
            <p:cNvGrpSpPr/>
            <p:nvPr/>
          </p:nvGrpSpPr>
          <p:grpSpPr>
            <a:xfrm>
              <a:off x="5908343" y="4620571"/>
              <a:ext cx="300082" cy="369332"/>
              <a:chOff x="2271654" y="3143248"/>
              <a:chExt cx="300082" cy="369332"/>
            </a:xfrm>
          </p:grpSpPr>
          <p:sp>
            <p:nvSpPr>
              <p:cNvPr id="46" name="Elipsa 27">
                <a:extLst>
                  <a:ext uri="{FF2B5EF4-FFF2-40B4-BE49-F238E27FC236}">
                    <a16:creationId xmlns:a16="http://schemas.microsoft.com/office/drawing/2014/main" id="{87C7F510-4213-054C-8FA5-A48EB818D5BB}"/>
                  </a:ext>
                </a:extLst>
              </p:cNvPr>
              <p:cNvSpPr/>
              <p:nvPr/>
            </p:nvSpPr>
            <p:spPr>
              <a:xfrm>
                <a:off x="2285984" y="3214686"/>
                <a:ext cx="214314" cy="214314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TextovéPole 28">
                <a:extLst>
                  <a:ext uri="{FF2B5EF4-FFF2-40B4-BE49-F238E27FC236}">
                    <a16:creationId xmlns:a16="http://schemas.microsoft.com/office/drawing/2014/main" id="{671C604E-0E7C-D143-8B45-ADDEAA54604E}"/>
                  </a:ext>
                </a:extLst>
              </p:cNvPr>
              <p:cNvSpPr txBox="1"/>
              <p:nvPr/>
            </p:nvSpPr>
            <p:spPr>
              <a:xfrm>
                <a:off x="2271654" y="31432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  <a:endParaRPr lang="cs-CZ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4" name="Přímá spojovací čára 30">
              <a:extLst>
                <a:ext uri="{FF2B5EF4-FFF2-40B4-BE49-F238E27FC236}">
                  <a16:creationId xmlns:a16="http://schemas.microsoft.com/office/drawing/2014/main" id="{45837155-75E7-8847-94A3-F3F4303B9F70}"/>
                </a:ext>
              </a:extLst>
            </p:cNvPr>
            <p:cNvCxnSpPr/>
            <p:nvPr/>
          </p:nvCxnSpPr>
          <p:spPr>
            <a:xfrm rot="5400000">
              <a:off x="5372558" y="4799166"/>
              <a:ext cx="13573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ovací čára 31">
              <a:extLst>
                <a:ext uri="{FF2B5EF4-FFF2-40B4-BE49-F238E27FC236}">
                  <a16:creationId xmlns:a16="http://schemas.microsoft.com/office/drawing/2014/main" id="{6E3C4C84-EAE0-E94D-9B3F-AE39EE88807E}"/>
                </a:ext>
              </a:extLst>
            </p:cNvPr>
            <p:cNvCxnSpPr/>
            <p:nvPr/>
          </p:nvCxnSpPr>
          <p:spPr>
            <a:xfrm rot="5400000">
              <a:off x="5658310" y="4799166"/>
              <a:ext cx="13573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šipka 33">
              <a:extLst>
                <a:ext uri="{FF2B5EF4-FFF2-40B4-BE49-F238E27FC236}">
                  <a16:creationId xmlns:a16="http://schemas.microsoft.com/office/drawing/2014/main" id="{A0ED6286-C817-4A49-A067-13050AA95AC4}"/>
                </a:ext>
              </a:extLst>
            </p:cNvPr>
            <p:cNvCxnSpPr/>
            <p:nvPr/>
          </p:nvCxnSpPr>
          <p:spPr>
            <a:xfrm>
              <a:off x="6063281" y="5306245"/>
              <a:ext cx="285752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ovéPole 34">
              <a:extLst>
                <a:ext uri="{FF2B5EF4-FFF2-40B4-BE49-F238E27FC236}">
                  <a16:creationId xmlns:a16="http://schemas.microsoft.com/office/drawing/2014/main" id="{222DCCFA-F6B4-4947-AEA7-C3841C8ED9E6}"/>
                </a:ext>
              </a:extLst>
            </p:cNvPr>
            <p:cNvSpPr txBox="1"/>
            <p:nvPr/>
          </p:nvSpPr>
          <p:spPr>
            <a:xfrm>
              <a:off x="6622723" y="5406389"/>
              <a:ext cx="1444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displacement</a:t>
              </a:r>
              <a:endParaRPr lang="cs-CZ" i="1" dirty="0"/>
            </a:p>
          </p:txBody>
        </p:sp>
        <p:graphicFrame>
          <p:nvGraphicFramePr>
            <p:cNvPr id="38" name="Objekt 35">
              <a:extLst>
                <a:ext uri="{FF2B5EF4-FFF2-40B4-BE49-F238E27FC236}">
                  <a16:creationId xmlns:a16="http://schemas.microsoft.com/office/drawing/2014/main" id="{E420C551-C739-1A4F-A723-ED18D73F66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6051732"/>
                </p:ext>
              </p:extLst>
            </p:nvPr>
          </p:nvGraphicFramePr>
          <p:xfrm>
            <a:off x="5977551" y="5580876"/>
            <a:ext cx="4826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" name="Rovnice" r:id="rId4" imgW="215640" imgH="164880" progId="Equation.3">
                    <p:embed/>
                  </p:oleObj>
                </mc:Choice>
                <mc:Fallback>
                  <p:oleObj name="Rovnice" r:id="rId4" imgW="215640" imgH="164880" progId="Equation.3">
                    <p:embed/>
                    <p:pic>
                      <p:nvPicPr>
                        <p:cNvPr id="42" name="Objekt 35">
                          <a:extLst>
                            <a:ext uri="{FF2B5EF4-FFF2-40B4-BE49-F238E27FC236}">
                              <a16:creationId xmlns:a16="http://schemas.microsoft.com/office/drawing/2014/main" id="{A511740C-7F6F-9743-966C-DE25C5A37E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551" y="5580876"/>
                          <a:ext cx="4826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Přímá spojovací šipka 37">
              <a:extLst>
                <a:ext uri="{FF2B5EF4-FFF2-40B4-BE49-F238E27FC236}">
                  <a16:creationId xmlns:a16="http://schemas.microsoft.com/office/drawing/2014/main" id="{78C109DB-97E3-0246-985B-A3AA5FBEEBC2}"/>
                </a:ext>
              </a:extLst>
            </p:cNvPr>
            <p:cNvCxnSpPr/>
            <p:nvPr/>
          </p:nvCxnSpPr>
          <p:spPr>
            <a:xfrm rot="5400000" flipH="1" flipV="1">
              <a:off x="3980428" y="5040906"/>
              <a:ext cx="128588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ovací šipka 38">
              <a:extLst>
                <a:ext uri="{FF2B5EF4-FFF2-40B4-BE49-F238E27FC236}">
                  <a16:creationId xmlns:a16="http://schemas.microsoft.com/office/drawing/2014/main" id="{2324AB2E-F6D7-944F-B687-83C5DC620177}"/>
                </a:ext>
              </a:extLst>
            </p:cNvPr>
            <p:cNvCxnSpPr/>
            <p:nvPr/>
          </p:nvCxnSpPr>
          <p:spPr>
            <a:xfrm flipV="1">
              <a:off x="4623370" y="5683848"/>
              <a:ext cx="991402" cy="1031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3">
              <a:extLst>
                <a:ext uri="{FF2B5EF4-FFF2-40B4-BE49-F238E27FC236}">
                  <a16:creationId xmlns:a16="http://schemas.microsoft.com/office/drawing/2014/main" id="{7B17E7FC-313E-1447-B202-5440F80265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3442240"/>
                </p:ext>
              </p:extLst>
            </p:nvPr>
          </p:nvGraphicFramePr>
          <p:xfrm>
            <a:off x="4193158" y="4912304"/>
            <a:ext cx="312737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" name="Rovnice" r:id="rId6" imgW="139680" imgH="215640" progId="Equation.3">
                    <p:embed/>
                  </p:oleObj>
                </mc:Choice>
                <mc:Fallback>
                  <p:oleObj name="Rovnice" r:id="rId6" imgW="139680" imgH="215640" progId="Equation.3">
                    <p:embed/>
                    <p:pic>
                      <p:nvPicPr>
                        <p:cNvPr id="45" name="Object 3">
                          <a:extLst>
                            <a:ext uri="{FF2B5EF4-FFF2-40B4-BE49-F238E27FC236}">
                              <a16:creationId xmlns:a16="http://schemas.microsoft.com/office/drawing/2014/main" id="{6D3C6045-18AC-3F48-9614-4DBDB14046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3158" y="4912304"/>
                          <a:ext cx="312737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">
              <a:extLst>
                <a:ext uri="{FF2B5EF4-FFF2-40B4-BE49-F238E27FC236}">
                  <a16:creationId xmlns:a16="http://schemas.microsoft.com/office/drawing/2014/main" id="{56D22CDB-4D08-354A-B8C6-1217CEAF157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2979690"/>
                </p:ext>
              </p:extLst>
            </p:nvPr>
          </p:nvGraphicFramePr>
          <p:xfrm>
            <a:off x="4956447" y="5726670"/>
            <a:ext cx="284162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" name="Rovnice" r:id="rId8" imgW="126720" imgH="177480" progId="Equation.3">
                    <p:embed/>
                  </p:oleObj>
                </mc:Choice>
                <mc:Fallback>
                  <p:oleObj name="Rovnice" r:id="rId8" imgW="126720" imgH="177480" progId="Equation.3">
                    <p:embed/>
                    <p:pic>
                      <p:nvPicPr>
                        <p:cNvPr id="46" name="Object 4">
                          <a:extLst>
                            <a:ext uri="{FF2B5EF4-FFF2-40B4-BE49-F238E27FC236}">
                              <a16:creationId xmlns:a16="http://schemas.microsoft.com/office/drawing/2014/main" id="{82F612CD-3CB4-BF42-A5CF-B05D8F0B51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6447" y="5726670"/>
                          <a:ext cx="284162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63057EC8-4405-7240-9A9E-B4A8A3BC324A}"/>
                </a:ext>
              </a:extLst>
            </p:cNvPr>
            <p:cNvSpPr txBox="1"/>
            <p:nvPr/>
          </p:nvSpPr>
          <p:spPr>
            <a:xfrm>
              <a:off x="3013335" y="5684621"/>
              <a:ext cx="1516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incoming field</a:t>
              </a:r>
              <a:endParaRPr lang="cs-CZ" i="1" dirty="0"/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75F1EB8F-B479-9842-8DC4-BEBFABCD155C}"/>
                </a:ext>
              </a:extLst>
            </p:cNvPr>
            <p:cNvSpPr txBox="1"/>
            <p:nvPr/>
          </p:nvSpPr>
          <p:spPr>
            <a:xfrm>
              <a:off x="4656409" y="6113249"/>
              <a:ext cx="1294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polarization</a:t>
              </a:r>
              <a:endParaRPr lang="cs-CZ" i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1B3D0693-AE6D-6447-B749-BF4D31298558}"/>
                </a:ext>
              </a:extLst>
            </p:cNvPr>
            <p:cNvSpPr txBox="1"/>
            <p:nvPr/>
          </p:nvSpPr>
          <p:spPr>
            <a:xfrm>
              <a:off x="3164428" y="4600930"/>
              <a:ext cx="1316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wave vector</a:t>
              </a:r>
              <a:endParaRPr lang="cs-CZ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39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is Quantum in Photosynthesis?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9FAFBE-3060-2543-A12B-FAED229EEB28}"/>
              </a:ext>
            </a:extLst>
          </p:cNvPr>
          <p:cNvSpPr/>
          <p:nvPr/>
        </p:nvSpPr>
        <p:spPr>
          <a:xfrm>
            <a:off x="11934497" y="2121182"/>
            <a:ext cx="257503" cy="420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2">
            <a:extLst>
              <a:ext uri="{FF2B5EF4-FFF2-40B4-BE49-F238E27FC236}">
                <a16:creationId xmlns:a16="http://schemas.microsoft.com/office/drawing/2014/main" id="{CC228DFF-ABE0-0240-B1B1-F0EAB7D07F90}"/>
              </a:ext>
            </a:extLst>
          </p:cNvPr>
          <p:cNvSpPr txBox="1"/>
          <p:nvPr/>
        </p:nvSpPr>
        <p:spPr>
          <a:xfrm>
            <a:off x="616292" y="2252592"/>
            <a:ext cx="463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Classical equations for electronic displacement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A4F94B-AF5F-504C-B691-BF4EDA555455}"/>
              </a:ext>
            </a:extLst>
          </p:cNvPr>
          <p:cNvSpPr txBox="1"/>
          <p:nvPr/>
        </p:nvSpPr>
        <p:spPr>
          <a:xfrm>
            <a:off x="1828800" y="2713083"/>
            <a:ext cx="817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Identification of </a:t>
            </a:r>
            <a:r>
              <a:rPr lang="en-US" dirty="0">
                <a:solidFill>
                  <a:schemeClr val="accent1"/>
                </a:solidFill>
              </a:rPr>
              <a:t>electronic oscillator amplitude </a:t>
            </a:r>
            <a:r>
              <a:rPr lang="en-US" dirty="0"/>
              <a:t>with electronic (optical)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Perfect mapping of Schrödinger equation for excitons on a set of oscillators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FAA84D-8874-4242-BFCB-87E9E46A294F}"/>
              </a:ext>
            </a:extLst>
          </p:cNvPr>
          <p:cNvSpPr txBox="1"/>
          <p:nvPr/>
        </p:nvSpPr>
        <p:spPr>
          <a:xfrm>
            <a:off x="6467146" y="3337142"/>
            <a:ext cx="367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Pointed out by </a:t>
            </a:r>
            <a:r>
              <a:rPr lang="en-US" dirty="0" err="1"/>
              <a:t>Mukamel</a:t>
            </a:r>
            <a:endParaRPr lang="en-US" dirty="0"/>
          </a:p>
          <a:p>
            <a:r>
              <a:rPr lang="en-US" dirty="0"/>
              <a:t>Studied in detail by Briggs and </a:t>
            </a:r>
            <a:r>
              <a:rPr lang="en-US" dirty="0" err="1"/>
              <a:t>Eisfeld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C1DE9C-E33A-1545-AA82-C32D1BDC1BCD}"/>
              </a:ext>
            </a:extLst>
          </p:cNvPr>
          <p:cNvSpPr txBox="1"/>
          <p:nvPr/>
        </p:nvSpPr>
        <p:spPr>
          <a:xfrm>
            <a:off x="1828800" y="3985460"/>
            <a:ext cx="805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 of motion for a </a:t>
            </a:r>
            <a:r>
              <a:rPr lang="en-US" dirty="0">
                <a:solidFill>
                  <a:schemeClr val="accent1"/>
                </a:solidFill>
              </a:rPr>
              <a:t>set of (classical) harmonic oscillators </a:t>
            </a:r>
            <a:r>
              <a:rPr lang="en-US" dirty="0"/>
              <a:t>coupled to a reservoir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066FC9-2BB2-8A45-A0BE-B659CAF1723D}"/>
              </a:ext>
            </a:extLst>
          </p:cNvPr>
          <p:cNvSpPr txBox="1"/>
          <p:nvPr/>
        </p:nvSpPr>
        <p:spPr>
          <a:xfrm>
            <a:off x="1516795" y="5438158"/>
            <a:ext cx="276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of n-</a:t>
            </a:r>
            <a:r>
              <a:rPr lang="en-US" dirty="0" err="1"/>
              <a:t>th</a:t>
            </a:r>
            <a:r>
              <a:rPr lang="en-US" dirty="0"/>
              <a:t> oscillator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681F0A5-9C81-3E43-A44C-B6873884D1E9}"/>
              </a:ext>
            </a:extLst>
          </p:cNvPr>
          <p:cNvCxnSpPr>
            <a:cxnSpLocks/>
          </p:cNvCxnSpPr>
          <p:nvPr/>
        </p:nvCxnSpPr>
        <p:spPr>
          <a:xfrm flipV="1">
            <a:off x="2667000" y="5215102"/>
            <a:ext cx="73830" cy="210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C66C5A8-96A3-DE4A-84C4-DA8A835B6649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6130502" y="5446169"/>
            <a:ext cx="76083" cy="38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B3CA426-3354-7E43-8373-09660586E4EF}"/>
              </a:ext>
            </a:extLst>
          </p:cNvPr>
          <p:cNvSpPr txBox="1"/>
          <p:nvPr/>
        </p:nvSpPr>
        <p:spPr>
          <a:xfrm>
            <a:off x="4475454" y="5859028"/>
            <a:ext cx="288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Coupling between oscillators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2758472-CC1A-CB45-9EC6-E2F662D2050B}"/>
              </a:ext>
            </a:extLst>
          </p:cNvPr>
          <p:cNvCxnSpPr>
            <a:cxnSpLocks/>
          </p:cNvCxnSpPr>
          <p:nvPr/>
        </p:nvCxnSpPr>
        <p:spPr>
          <a:xfrm flipV="1">
            <a:off x="8763001" y="5048570"/>
            <a:ext cx="90239" cy="539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5FDADB1-2762-344B-B6E9-FB61938C92C1}"/>
              </a:ext>
            </a:extLst>
          </p:cNvPr>
          <p:cNvSpPr txBox="1"/>
          <p:nvPr/>
        </p:nvSpPr>
        <p:spPr>
          <a:xfrm>
            <a:off x="7771434" y="5622824"/>
            <a:ext cx="3286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Modulation of frequency by bath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C3F7744-3CA3-2447-B122-012602ED388A}"/>
                  </a:ext>
                </a:extLst>
              </p:cNvPr>
              <p:cNvSpPr txBox="1"/>
              <p:nvPr/>
            </p:nvSpPr>
            <p:spPr>
              <a:xfrm>
                <a:off x="2051895" y="6031060"/>
                <a:ext cx="1230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C3F7744-3CA3-2447-B122-012602ED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95" y="6031060"/>
                <a:ext cx="1230209" cy="276999"/>
              </a:xfrm>
              <a:prstGeom prst="rect">
                <a:avLst/>
              </a:prstGeom>
              <a:blipFill>
                <a:blip r:embed="rId4"/>
                <a:stretch>
                  <a:fillRect l="-4124" t="-4348" b="-30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C4D1C3-A73A-464E-97AD-C6E17202C7AE}"/>
                  </a:ext>
                </a:extLst>
              </p:cNvPr>
              <p:cNvSpPr txBox="1"/>
              <p:nvPr/>
            </p:nvSpPr>
            <p:spPr>
              <a:xfrm>
                <a:off x="1952503" y="4400626"/>
                <a:ext cx="8508163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C4D1C3-A73A-464E-97AD-C6E17202C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503" y="4400626"/>
                <a:ext cx="8508163" cy="1045543"/>
              </a:xfrm>
              <a:prstGeom prst="rect">
                <a:avLst/>
              </a:prstGeom>
              <a:blipFill>
                <a:blip r:embed="rId5"/>
                <a:stretch>
                  <a:fillRect l="-447" t="-145783" r="-894" b="-201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345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A24B9AB-F5BE-5647-B097-ACD47F604067}"/>
              </a:ext>
            </a:extLst>
          </p:cNvPr>
          <p:cNvSpPr/>
          <p:nvPr/>
        </p:nvSpPr>
        <p:spPr>
          <a:xfrm>
            <a:off x="7165753" y="1995055"/>
            <a:ext cx="5026247" cy="48629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27DB8C-3183-8F48-8A3E-2E879D9A0A96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610B8-D353-9C4A-8C15-54FCFAEC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Wavefunction description: Photoinduced Processes in Photosynthesis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35E90E-7C58-8F42-969F-9C4DE9B51470}"/>
                  </a:ext>
                </a:extLst>
              </p:cNvPr>
              <p:cNvSpPr txBox="1"/>
              <p:nvPr/>
            </p:nvSpPr>
            <p:spPr>
              <a:xfrm>
                <a:off x="378373" y="2656494"/>
                <a:ext cx="7031420" cy="819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35E90E-7C58-8F42-969F-9C4DE9B51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3" y="2656494"/>
                <a:ext cx="7031420" cy="819263"/>
              </a:xfrm>
              <a:prstGeom prst="rect">
                <a:avLst/>
              </a:prstGeom>
              <a:blipFill>
                <a:blip r:embed="rId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B9FA6F-F860-8640-851A-A5821C1FCF23}"/>
              </a:ext>
            </a:extLst>
          </p:cNvPr>
          <p:cNvSpPr txBox="1"/>
          <p:nvPr/>
        </p:nvSpPr>
        <p:spPr>
          <a:xfrm>
            <a:off x="838200" y="2306286"/>
            <a:ext cx="313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free Schrödinger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F25FB-3B66-0645-AA41-5266821520C7}"/>
                  </a:ext>
                </a:extLst>
              </p:cNvPr>
              <p:cNvSpPr txBox="1"/>
              <p:nvPr/>
            </p:nvSpPr>
            <p:spPr>
              <a:xfrm>
                <a:off x="-693683" y="4420852"/>
                <a:ext cx="70314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=0_</m:t>
                              </m:r>
                            </m:e>
                          </m:d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⟩|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2F25FB-3B66-0645-AA41-526682152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3683" y="4420852"/>
                <a:ext cx="7031420" cy="430887"/>
              </a:xfrm>
              <a:prstGeom prst="rect">
                <a:avLst/>
              </a:prstGeom>
              <a:blipFill>
                <a:blip r:embed="rId3"/>
                <a:stretch>
                  <a:fillRect t="-294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4C0C25-76F7-A745-B0B0-18BDDC6C1364}"/>
              </a:ext>
            </a:extLst>
          </p:cNvPr>
          <p:cNvSpPr txBox="1"/>
          <p:nvPr/>
        </p:nvSpPr>
        <p:spPr>
          <a:xfrm>
            <a:off x="838200" y="3948508"/>
            <a:ext cx="16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condition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F7C4DD-1A94-BA4D-AA7C-3BAF83385BB2}"/>
              </a:ext>
            </a:extLst>
          </p:cNvPr>
          <p:cNvCxnSpPr>
            <a:cxnSpLocks/>
          </p:cNvCxnSpPr>
          <p:nvPr/>
        </p:nvCxnSpPr>
        <p:spPr>
          <a:xfrm flipV="1">
            <a:off x="3894083" y="4954751"/>
            <a:ext cx="394331" cy="541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E150AEF-19C0-C44B-AE78-9EC9FADAA2CF}"/>
              </a:ext>
            </a:extLst>
          </p:cNvPr>
          <p:cNvSpPr txBox="1"/>
          <p:nvPr/>
        </p:nvSpPr>
        <p:spPr>
          <a:xfrm>
            <a:off x="3117577" y="5496397"/>
            <a:ext cx="371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Wavefunction of the equilibrium bath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1AFA03-3AB8-7346-9908-B7218F47E433}"/>
              </a:ext>
            </a:extLst>
          </p:cNvPr>
          <p:cNvCxnSpPr>
            <a:cxnSpLocks/>
          </p:cNvCxnSpPr>
          <p:nvPr/>
        </p:nvCxnSpPr>
        <p:spPr>
          <a:xfrm flipV="1">
            <a:off x="1858289" y="4882436"/>
            <a:ext cx="1703059" cy="84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5D1B24-39BE-A749-AD7C-5DD8AA6BD311}"/>
              </a:ext>
            </a:extLst>
          </p:cNvPr>
          <p:cNvSpPr txBox="1"/>
          <p:nvPr/>
        </p:nvSpPr>
        <p:spPr>
          <a:xfrm>
            <a:off x="831799" y="5861345"/>
            <a:ext cx="351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 of the electronic system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16BB7F-2CBA-864B-91A9-BA6049CC451C}"/>
              </a:ext>
            </a:extLst>
          </p:cNvPr>
          <p:cNvCxnSpPr/>
          <p:nvPr/>
        </p:nvCxnSpPr>
        <p:spPr>
          <a:xfrm>
            <a:off x="8954808" y="6107980"/>
            <a:ext cx="2033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8EE259-07C2-A04A-9974-5F530674BBAE}"/>
              </a:ext>
            </a:extLst>
          </p:cNvPr>
          <p:cNvCxnSpPr/>
          <p:nvPr/>
        </p:nvCxnSpPr>
        <p:spPr>
          <a:xfrm>
            <a:off x="8978456" y="3026534"/>
            <a:ext cx="2033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0A6A7E-EB81-C345-84A9-6890AE842B14}"/>
              </a:ext>
            </a:extLst>
          </p:cNvPr>
          <p:cNvCxnSpPr>
            <a:cxnSpLocks/>
          </p:cNvCxnSpPr>
          <p:nvPr/>
        </p:nvCxnSpPr>
        <p:spPr>
          <a:xfrm>
            <a:off x="9971684" y="2765222"/>
            <a:ext cx="23648" cy="33269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2101A-F4A1-E14E-AA5C-17601AC6AA1C}"/>
              </a:ext>
            </a:extLst>
          </p:cNvPr>
          <p:cNvSpPr txBox="1"/>
          <p:nvPr/>
        </p:nvSpPr>
        <p:spPr>
          <a:xfrm>
            <a:off x="9973897" y="4182859"/>
            <a:ext cx="19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energy gap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FCA47B-735C-124A-954F-D6462E5A212D}"/>
              </a:ext>
            </a:extLst>
          </p:cNvPr>
          <p:cNvCxnSpPr/>
          <p:nvPr/>
        </p:nvCxnSpPr>
        <p:spPr>
          <a:xfrm>
            <a:off x="8954808" y="5639176"/>
            <a:ext cx="203375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3EB67A-EEA5-9C45-8663-E290F3A876B9}"/>
                  </a:ext>
                </a:extLst>
              </p:cNvPr>
              <p:cNvSpPr txBox="1"/>
              <p:nvPr/>
            </p:nvSpPr>
            <p:spPr>
              <a:xfrm>
                <a:off x="9249912" y="5246963"/>
                <a:ext cx="450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3EB67A-EEA5-9C45-8663-E290F3A87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912" y="5246963"/>
                <a:ext cx="450316" cy="276999"/>
              </a:xfrm>
              <a:prstGeom prst="rect">
                <a:avLst/>
              </a:prstGeom>
              <a:blipFill>
                <a:blip r:embed="rId4"/>
                <a:stretch>
                  <a:fillRect l="-10811" r="-810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798533-1E35-524C-A5D6-FC12900E986E}"/>
                  </a:ext>
                </a:extLst>
              </p:cNvPr>
              <p:cNvSpPr txBox="1"/>
              <p:nvPr/>
            </p:nvSpPr>
            <p:spPr>
              <a:xfrm>
                <a:off x="8367381" y="6096740"/>
                <a:ext cx="549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798533-1E35-524C-A5D6-FC12900E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381" y="6096740"/>
                <a:ext cx="549574" cy="430887"/>
              </a:xfrm>
              <a:prstGeom prst="rect">
                <a:avLst/>
              </a:prstGeom>
              <a:blipFill>
                <a:blip r:embed="rId5"/>
                <a:stretch>
                  <a:fillRect l="-22727" t="-2941" r="-20455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FBE2D6-DB33-B643-BFD0-E361DF8531E4}"/>
                  </a:ext>
                </a:extLst>
              </p:cNvPr>
              <p:cNvSpPr txBox="1"/>
              <p:nvPr/>
            </p:nvSpPr>
            <p:spPr>
              <a:xfrm>
                <a:off x="8182005" y="2549778"/>
                <a:ext cx="6805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FBE2D6-DB33-B643-BFD0-E361DF85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005" y="2549778"/>
                <a:ext cx="680506" cy="430887"/>
              </a:xfrm>
              <a:prstGeom prst="rect">
                <a:avLst/>
              </a:prstGeom>
              <a:blipFill>
                <a:blip r:embed="rId6"/>
                <a:stretch>
                  <a:fillRect l="-16364" r="-1636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6C1A74-D204-784E-B067-7A61533013D4}"/>
                  </a:ext>
                </a:extLst>
              </p:cNvPr>
              <p:cNvSpPr txBox="1"/>
              <p:nvPr/>
            </p:nvSpPr>
            <p:spPr>
              <a:xfrm>
                <a:off x="7519525" y="3982804"/>
                <a:ext cx="16799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6C1A74-D204-784E-B067-7A6153301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525" y="3982804"/>
                <a:ext cx="1679947" cy="430887"/>
              </a:xfrm>
              <a:prstGeom prst="rect">
                <a:avLst/>
              </a:prstGeom>
              <a:blipFill>
                <a:blip r:embed="rId7"/>
                <a:stretch>
                  <a:fillRect t="-2857" r="-676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322470-DEE3-8640-886A-66F27DF1A607}"/>
              </a:ext>
            </a:extLst>
          </p:cNvPr>
          <p:cNvCxnSpPr/>
          <p:nvPr/>
        </p:nvCxnSpPr>
        <p:spPr>
          <a:xfrm>
            <a:off x="8973196" y="2847854"/>
            <a:ext cx="2033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D2A04B-474B-C143-A7B9-B88DAB9E0527}"/>
              </a:ext>
            </a:extLst>
          </p:cNvPr>
          <p:cNvCxnSpPr/>
          <p:nvPr/>
        </p:nvCxnSpPr>
        <p:spPr>
          <a:xfrm>
            <a:off x="8967936" y="2637644"/>
            <a:ext cx="2033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818DD7-CD19-2149-B6A4-4C3AEAEE0498}"/>
              </a:ext>
            </a:extLst>
          </p:cNvPr>
          <p:cNvCxnSpPr/>
          <p:nvPr/>
        </p:nvCxnSpPr>
        <p:spPr>
          <a:xfrm>
            <a:off x="8978442" y="2380138"/>
            <a:ext cx="20337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Thermodynamics and Photosynthesis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58D97-0658-8E49-835B-376D6FB169F1}"/>
              </a:ext>
            </a:extLst>
          </p:cNvPr>
          <p:cNvSpPr/>
          <p:nvPr/>
        </p:nvSpPr>
        <p:spPr>
          <a:xfrm>
            <a:off x="1474076" y="2764220"/>
            <a:ext cx="8686800" cy="131997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6B14B-F719-214F-BF61-338C859239B5}"/>
              </a:ext>
            </a:extLst>
          </p:cNvPr>
          <p:cNvSpPr txBox="1"/>
          <p:nvPr/>
        </p:nvSpPr>
        <p:spPr>
          <a:xfrm>
            <a:off x="1852370" y="2200659"/>
            <a:ext cx="857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Equations identical to the classical equations for amplitudes of a set of coupled oscillators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BF2567-A957-D04C-82F5-6440521EC4D7}"/>
              </a:ext>
            </a:extLst>
          </p:cNvPr>
          <p:cNvCxnSpPr>
            <a:cxnSpLocks/>
          </p:cNvCxnSpPr>
          <p:nvPr/>
        </p:nvCxnSpPr>
        <p:spPr>
          <a:xfrm flipV="1">
            <a:off x="2096814" y="5139559"/>
            <a:ext cx="0" cy="332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5A0863-7BC8-F34C-9603-F509439C4DA3}"/>
              </a:ext>
            </a:extLst>
          </p:cNvPr>
          <p:cNvSpPr txBox="1"/>
          <p:nvPr/>
        </p:nvSpPr>
        <p:spPr>
          <a:xfrm>
            <a:off x="767177" y="5483870"/>
            <a:ext cx="3248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Bath introduces real valued </a:t>
            </a:r>
          </a:p>
          <a:p>
            <a:r>
              <a:rPr lang="en-US" dirty="0"/>
              <a:t>transition frequency fluctuations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1B7A52-4C3B-514D-A006-56138C189C42}"/>
              </a:ext>
            </a:extLst>
          </p:cNvPr>
          <p:cNvCxnSpPr>
            <a:cxnSpLocks/>
          </p:cNvCxnSpPr>
          <p:nvPr/>
        </p:nvCxnSpPr>
        <p:spPr>
          <a:xfrm flipH="1" flipV="1">
            <a:off x="8593357" y="3618112"/>
            <a:ext cx="471936" cy="97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A81EC8B-1826-D448-907F-41CEE7F468ED}"/>
              </a:ext>
            </a:extLst>
          </p:cNvPr>
          <p:cNvSpPr txBox="1"/>
          <p:nvPr/>
        </p:nvSpPr>
        <p:spPr>
          <a:xfrm>
            <a:off x="8126454" y="4644688"/>
            <a:ext cx="2602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 true quantum case,</a:t>
            </a:r>
          </a:p>
          <a:p>
            <a:r>
              <a:rPr lang="en-US" dirty="0"/>
              <a:t>there is an operator here!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4D298-5E4C-BB48-8849-9643E42B3E14}"/>
              </a:ext>
            </a:extLst>
          </p:cNvPr>
          <p:cNvSpPr txBox="1"/>
          <p:nvPr/>
        </p:nvSpPr>
        <p:spPr>
          <a:xfrm>
            <a:off x="4887732" y="5591450"/>
            <a:ext cx="6184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Random fluctuations of the energy gap are unable to produced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finite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3707E-219C-7C4F-8E25-164A537990B6}"/>
                  </a:ext>
                </a:extLst>
              </p:cNvPr>
              <p:cNvSpPr txBox="1"/>
              <p:nvPr/>
            </p:nvSpPr>
            <p:spPr>
              <a:xfrm>
                <a:off x="1652713" y="2831409"/>
                <a:ext cx="8508163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3707E-219C-7C4F-8E25-164A53799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13" y="2831409"/>
                <a:ext cx="8508163" cy="1045543"/>
              </a:xfrm>
              <a:prstGeom prst="rect">
                <a:avLst/>
              </a:prstGeom>
              <a:blipFill>
                <a:blip r:embed="rId3"/>
                <a:stretch>
                  <a:fillRect l="-447" t="-145783" r="-894" b="-20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CD9A0-A986-B641-8F7E-7C18F08574D1}"/>
                  </a:ext>
                </a:extLst>
              </p:cNvPr>
              <p:cNvSpPr txBox="1"/>
              <p:nvPr/>
            </p:nvSpPr>
            <p:spPr>
              <a:xfrm>
                <a:off x="1652713" y="4278426"/>
                <a:ext cx="6327180" cy="1097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=−ℏ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BCD9A0-A986-B641-8F7E-7C18F0857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713" y="4278426"/>
                <a:ext cx="6327180" cy="1097801"/>
              </a:xfrm>
              <a:prstGeom prst="rect">
                <a:avLst/>
              </a:prstGeom>
              <a:blipFill>
                <a:blip r:embed="rId4"/>
                <a:stretch>
                  <a:fillRect l="-802" t="-139080" r="-1603" b="-188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86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438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Photosynthetic antennae – e.g. LH1/RC, LH2</a:t>
            </a:r>
          </a:p>
        </p:txBody>
      </p:sp>
      <p:pic>
        <p:nvPicPr>
          <p:cNvPr id="22" name="Picture 3" descr="bio3peps">
            <a:extLst>
              <a:ext uri="{FF2B5EF4-FFF2-40B4-BE49-F238E27FC236}">
                <a16:creationId xmlns:a16="http://schemas.microsoft.com/office/drawing/2014/main" id="{3309178D-5A37-6745-862F-959631DD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04999"/>
            <a:ext cx="5097780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02D94F-CFF5-6149-BCF9-9019736A7B27}"/>
              </a:ext>
            </a:extLst>
          </p:cNvPr>
          <p:cNvSpPr/>
          <p:nvPr/>
        </p:nvSpPr>
        <p:spPr>
          <a:xfrm>
            <a:off x="6586847" y="3793067"/>
            <a:ext cx="1862886" cy="1625600"/>
          </a:xfrm>
          <a:prstGeom prst="rect">
            <a:avLst/>
          </a:prstGeom>
          <a:solidFill>
            <a:schemeClr val="accent1"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03A6D5F-D1B5-AC4D-A41A-6BE0208DF85A}"/>
              </a:ext>
            </a:extLst>
          </p:cNvPr>
          <p:cNvCxnSpPr>
            <a:cxnSpLocks/>
          </p:cNvCxnSpPr>
          <p:nvPr/>
        </p:nvCxnSpPr>
        <p:spPr>
          <a:xfrm flipH="1" flipV="1">
            <a:off x="541866" y="2692399"/>
            <a:ext cx="6044981" cy="1083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D1FD28-54F5-C44B-BC18-6F9A282A7988}"/>
              </a:ext>
            </a:extLst>
          </p:cNvPr>
          <p:cNvCxnSpPr>
            <a:cxnSpLocks/>
          </p:cNvCxnSpPr>
          <p:nvPr/>
        </p:nvCxnSpPr>
        <p:spPr>
          <a:xfrm flipH="1" flipV="1">
            <a:off x="5582838" y="2743198"/>
            <a:ext cx="2866896" cy="104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8E1052-752A-A94B-B250-836128E3EF0E}"/>
              </a:ext>
            </a:extLst>
          </p:cNvPr>
          <p:cNvCxnSpPr>
            <a:cxnSpLocks/>
          </p:cNvCxnSpPr>
          <p:nvPr/>
        </p:nvCxnSpPr>
        <p:spPr>
          <a:xfrm flipH="1">
            <a:off x="541867" y="5401735"/>
            <a:ext cx="6053444" cy="121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0C6CFA-1FB3-664A-B061-D007CBA893B6}"/>
              </a:ext>
            </a:extLst>
          </p:cNvPr>
          <p:cNvCxnSpPr>
            <a:cxnSpLocks/>
          </p:cNvCxnSpPr>
          <p:nvPr/>
        </p:nvCxnSpPr>
        <p:spPr>
          <a:xfrm flipH="1">
            <a:off x="5537197" y="5401734"/>
            <a:ext cx="2912538" cy="120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BB3D4C7-007B-7C4E-8EA6-7813E6347A77}"/>
              </a:ext>
            </a:extLst>
          </p:cNvPr>
          <p:cNvSpPr/>
          <p:nvPr/>
        </p:nvSpPr>
        <p:spPr>
          <a:xfrm>
            <a:off x="557624" y="2709333"/>
            <a:ext cx="5025212" cy="391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" name="Picture 38" descr="lh2.png">
            <a:extLst>
              <a:ext uri="{FF2B5EF4-FFF2-40B4-BE49-F238E27FC236}">
                <a16:creationId xmlns:a16="http://schemas.microsoft.com/office/drawing/2014/main" id="{D938BF83-B2BE-DF4D-8868-961D88839F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65" y="2743198"/>
            <a:ext cx="4933932" cy="38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3C4D2-E7D9-C241-9CBE-58489F8D3235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Alternative in </a:t>
            </a:r>
            <a:r>
              <a:rPr lang="cs-CZ" dirty="0">
                <a:solidFill>
                  <a:schemeClr val="bg1"/>
                </a:solidFill>
              </a:rPr>
              <a:t>Molecular </a:t>
            </a:r>
            <a:r>
              <a:rPr lang="en-US" dirty="0">
                <a:solidFill>
                  <a:schemeClr val="bg1"/>
                </a:solidFill>
              </a:rPr>
              <a:t>Vibrations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02" y="2751058"/>
            <a:ext cx="3023616" cy="241706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13" y="2314497"/>
            <a:ext cx="2511552" cy="3432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7871" y="2227613"/>
            <a:ext cx="478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Spectral densities full of </a:t>
            </a:r>
            <a:r>
              <a:rPr lang="en-US" dirty="0" err="1"/>
              <a:t>vibrational</a:t>
            </a:r>
            <a:r>
              <a:rPr lang="en-US" dirty="0"/>
              <a:t> contributions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207" y="5487564"/>
            <a:ext cx="763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Vibrational</a:t>
            </a:r>
            <a:r>
              <a:rPr lang="en-US" dirty="0"/>
              <a:t> modes are omnipresent, but their signatures are “weak”.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Vibrational</a:t>
            </a:r>
            <a:r>
              <a:rPr lang="en-US" dirty="0"/>
              <a:t> modes = normal modes, i.e. they have very long coherence lifetime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They interact with electronic degrees of freedom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5354" y="6364204"/>
            <a:ext cx="40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Wendling</a:t>
            </a:r>
            <a:r>
              <a:rPr lang="en-US" b="1" dirty="0"/>
              <a:t> et al</a:t>
            </a:r>
            <a:r>
              <a:rPr lang="en-US" dirty="0"/>
              <a:t>., JPC B 104 (2000) </a:t>
            </a:r>
            <a:r>
              <a:rPr lang="is-IS" dirty="0"/>
              <a:t>5825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71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304C80-9EAE-C242-9510-C26DF0613B6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7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Vibronic </a:t>
            </a:r>
            <a:r>
              <a:rPr lang="cs-CZ" sz="2700" b="1" dirty="0">
                <a:solidFill>
                  <a:schemeClr val="bg1"/>
                </a:solidFill>
              </a:rPr>
              <a:t>(VIBRational and electrONIC)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Coherence</a:t>
            </a:r>
          </a:p>
        </p:txBody>
      </p:sp>
      <p:pic>
        <p:nvPicPr>
          <p:cNvPr id="14" name="Obrázek 3" descr="Figure1_Mancal_mode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114" y="2422428"/>
            <a:ext cx="8514460" cy="3108544"/>
          </a:xfrm>
          <a:prstGeom prst="rect">
            <a:avLst/>
          </a:prstGeom>
        </p:spPr>
      </p:pic>
      <p:sp>
        <p:nvSpPr>
          <p:cNvPr id="15" name="TextovéPole 4"/>
          <p:cNvSpPr txBox="1"/>
          <p:nvPr/>
        </p:nvSpPr>
        <p:spPr>
          <a:xfrm>
            <a:off x="139588" y="2422428"/>
            <a:ext cx="30905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Increase of </a:t>
            </a:r>
            <a:r>
              <a:rPr lang="cs-CZ" dirty="0" err="1"/>
              <a:t>oscillator</a:t>
            </a:r>
            <a:r>
              <a:rPr lang="cs-CZ" dirty="0"/>
              <a:t> </a:t>
            </a:r>
            <a:r>
              <a:rPr lang="cs-CZ" dirty="0" err="1"/>
              <a:t>strength</a:t>
            </a:r>
            <a:endParaRPr lang="cs-CZ" dirty="0"/>
          </a:p>
          <a:p>
            <a:r>
              <a:rPr lang="cs-CZ" dirty="0"/>
              <a:t>   is achieved by </a:t>
            </a:r>
            <a:r>
              <a:rPr lang="cs-CZ" dirty="0" err="1"/>
              <a:t>interaction</a:t>
            </a:r>
            <a:endParaRPr lang="cs-CZ" dirty="0"/>
          </a:p>
          <a:p>
            <a:r>
              <a:rPr lang="cs-CZ" dirty="0"/>
              <a:t>   with electrons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cs-CZ" dirty="0"/>
              <a:t>Interaction is resonant</a:t>
            </a:r>
            <a:r>
              <a:rPr lang="de-DE" dirty="0"/>
              <a:t>; </a:t>
            </a:r>
          </a:p>
          <a:p>
            <a:r>
              <a:rPr lang="de-DE" dirty="0"/>
              <a:t>   </a:t>
            </a:r>
            <a:r>
              <a:rPr lang="de-DE" dirty="0" err="1"/>
              <a:t>there</a:t>
            </a:r>
            <a:r>
              <a:rPr lang="de-DE" dirty="0"/>
              <a:t> are plenty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  <a:p>
            <a:r>
              <a:rPr lang="de-DE" dirty="0"/>
              <a:t> available</a:t>
            </a:r>
            <a:endParaRPr lang="cs-CZ" dirty="0"/>
          </a:p>
        </p:txBody>
      </p:sp>
      <p:sp>
        <p:nvSpPr>
          <p:cNvPr id="16" name="Rectangle 15"/>
          <p:cNvSpPr/>
          <p:nvPr/>
        </p:nvSpPr>
        <p:spPr>
          <a:xfrm>
            <a:off x="1775520" y="5676988"/>
            <a:ext cx="7770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/>
              <a:t>N. </a:t>
            </a:r>
            <a:r>
              <a:rPr lang="en-US" b="1" dirty="0" err="1"/>
              <a:t>Christensson</a:t>
            </a:r>
            <a:r>
              <a:rPr lang="en-US" b="1" dirty="0"/>
              <a:t> et al.</a:t>
            </a:r>
            <a:r>
              <a:rPr lang="en-US" dirty="0"/>
              <a:t>, J. Phys. Chem. B </a:t>
            </a:r>
            <a:r>
              <a:rPr lang="en-US" b="1" dirty="0"/>
              <a:t>116</a:t>
            </a:r>
            <a:r>
              <a:rPr lang="en-US" dirty="0"/>
              <a:t> (2012) 7449</a:t>
            </a:r>
            <a:endParaRPr lang="en-US" b="1" dirty="0"/>
          </a:p>
          <a:p>
            <a:pPr marL="342900" indent="-342900"/>
            <a:r>
              <a:rPr lang="en-US" b="1" dirty="0"/>
              <a:t>A. </a:t>
            </a:r>
            <a:r>
              <a:rPr lang="en-US" b="1" dirty="0" err="1"/>
              <a:t>Chenu</a:t>
            </a:r>
            <a:r>
              <a:rPr lang="en-US" b="1" dirty="0"/>
              <a:t> et al.</a:t>
            </a:r>
            <a:r>
              <a:rPr lang="en-US" i="1" dirty="0"/>
              <a:t> </a:t>
            </a:r>
            <a:r>
              <a:rPr lang="en-US" dirty="0"/>
              <a:t> Sci. Rep. </a:t>
            </a:r>
            <a:r>
              <a:rPr lang="en-US" b="1" dirty="0"/>
              <a:t>3</a:t>
            </a:r>
            <a:r>
              <a:rPr lang="en-US" dirty="0"/>
              <a:t> (2013) 2029 </a:t>
            </a:r>
          </a:p>
          <a:p>
            <a:pPr marL="342900" indent="-342900"/>
            <a:r>
              <a:rPr lang="en-US" b="1" dirty="0"/>
              <a:t>V. </a:t>
            </a:r>
            <a:r>
              <a:rPr lang="en-US" b="1" dirty="0" err="1"/>
              <a:t>Tiwari</a:t>
            </a:r>
            <a:r>
              <a:rPr lang="en-US" dirty="0"/>
              <a:t> </a:t>
            </a:r>
            <a:r>
              <a:rPr lang="en-US" b="1" dirty="0"/>
              <a:t>et al. </a:t>
            </a:r>
            <a:r>
              <a:rPr lang="en-US" dirty="0"/>
              <a:t>PNAS </a:t>
            </a:r>
            <a:r>
              <a:rPr lang="en-US" b="1" dirty="0"/>
              <a:t>110</a:t>
            </a:r>
            <a:r>
              <a:rPr lang="en-US" dirty="0"/>
              <a:t> (2013) 1203, </a:t>
            </a:r>
            <a:r>
              <a:rPr lang="en-US" b="1" dirty="0"/>
              <a:t>A. Chin</a:t>
            </a:r>
            <a:r>
              <a:rPr lang="en-US" b="1" i="1" dirty="0"/>
              <a:t> </a:t>
            </a:r>
            <a:r>
              <a:rPr lang="en-US" b="1" dirty="0"/>
              <a:t>et al.</a:t>
            </a:r>
            <a:r>
              <a:rPr lang="en-US" dirty="0"/>
              <a:t> Nature Physics </a:t>
            </a:r>
            <a:r>
              <a:rPr lang="en-US" b="1" dirty="0"/>
              <a:t>9</a:t>
            </a:r>
            <a:r>
              <a:rPr lang="en-US" dirty="0"/>
              <a:t> (2013) 113</a:t>
            </a:r>
          </a:p>
        </p:txBody>
      </p:sp>
    </p:spTree>
    <p:extLst>
      <p:ext uri="{BB962C8B-B14F-4D97-AF65-F5344CB8AC3E}">
        <p14:creationId xmlns:p14="http://schemas.microsoft.com/office/powerpoint/2010/main" val="240616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258D66-3F10-CE43-B53B-3B2788D33A10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Excitonic</a:t>
            </a:r>
            <a:r>
              <a:rPr lang="en-US" b="1" dirty="0">
                <a:solidFill>
                  <a:schemeClr val="bg1"/>
                </a:solidFill>
              </a:rPr>
              <a:t> vs. </a:t>
            </a:r>
            <a:r>
              <a:rPr lang="en-US" b="1" dirty="0" err="1">
                <a:solidFill>
                  <a:schemeClr val="bg1"/>
                </a:solidFill>
              </a:rPr>
              <a:t>Vibronic</a:t>
            </a:r>
            <a:r>
              <a:rPr lang="en-US" b="1" dirty="0">
                <a:solidFill>
                  <a:schemeClr val="bg1"/>
                </a:solidFill>
              </a:rPr>
              <a:t> Coherence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32" y="3051916"/>
            <a:ext cx="220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/>
              <a:t>Electronic </a:t>
            </a:r>
            <a:r>
              <a:rPr lang="de-AT" sz="2200" dirty="0" err="1"/>
              <a:t>exciton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543145" y="4961682"/>
            <a:ext cx="2017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200" dirty="0"/>
              <a:t>Vibronic Exciton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769835" y="398406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~ 5 % of the SE signal</a:t>
            </a:r>
            <a:endParaRPr lang="en-US" dirty="0"/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>
          <a:xfrm>
            <a:off x="1761263" y="2398947"/>
            <a:ext cx="2736304" cy="4037478"/>
            <a:chOff x="2962656" y="2301240"/>
            <a:chExt cx="3059084" cy="45108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36" b="37828"/>
            <a:stretch/>
          </p:blipFill>
          <p:spPr>
            <a:xfrm>
              <a:off x="2962656" y="2301240"/>
              <a:ext cx="3057144" cy="40233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48" b="-1307"/>
            <a:stretch/>
          </p:blipFill>
          <p:spPr>
            <a:xfrm>
              <a:off x="2962656" y="6355080"/>
              <a:ext cx="3059084" cy="457043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/>
          <p:nvPr/>
        </p:nvCxnSpPr>
        <p:spPr>
          <a:xfrm flipH="1">
            <a:off x="3442881" y="4308904"/>
            <a:ext cx="1340927" cy="587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95833" y="2183695"/>
            <a:ext cx="545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N. </a:t>
            </a:r>
            <a:r>
              <a:rPr lang="en-US" b="1" dirty="0" err="1"/>
              <a:t>Christensson</a:t>
            </a:r>
            <a:r>
              <a:rPr lang="en-US" b="1" dirty="0"/>
              <a:t> et al.</a:t>
            </a:r>
            <a:r>
              <a:rPr lang="en-US" dirty="0"/>
              <a:t>, J. Phys. Chem. B </a:t>
            </a:r>
            <a:r>
              <a:rPr lang="en-US" b="1" dirty="0"/>
              <a:t>116</a:t>
            </a:r>
            <a:r>
              <a:rPr lang="en-US" dirty="0"/>
              <a:t> (2012) 7449</a:t>
            </a:r>
            <a:endParaRPr lang="en-US" b="1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05661" y="3049684"/>
            <a:ext cx="3449576" cy="2231319"/>
            <a:chOff x="5393692" y="2840479"/>
            <a:chExt cx="3449576" cy="2231319"/>
          </a:xfrm>
        </p:grpSpPr>
        <p:sp>
          <p:nvSpPr>
            <p:cNvPr id="11" name="Rectangle 10"/>
            <p:cNvSpPr/>
            <p:nvPr/>
          </p:nvSpPr>
          <p:spPr>
            <a:xfrm>
              <a:off x="5393692" y="2840479"/>
              <a:ext cx="3449576" cy="2231319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7924" y="2998151"/>
              <a:ext cx="316554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Vibronic</a:t>
              </a:r>
              <a:r>
                <a:rPr lang="en-US" b="1" dirty="0"/>
                <a:t> coherence</a:t>
              </a:r>
            </a:p>
            <a:p>
              <a:endParaRPr lang="en-US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Explains life-time of dynamic</a:t>
              </a:r>
            </a:p>
            <a:p>
              <a:r>
                <a:rPr lang="en-US" dirty="0"/>
                <a:t>     coherences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but is rather of </a:t>
              </a:r>
            </a:p>
            <a:p>
              <a:r>
                <a:rPr lang="en-US" dirty="0"/>
                <a:t>     the delocalization type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96518" y="5778200"/>
            <a:ext cx="331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Is the case closed?</a:t>
            </a:r>
          </a:p>
        </p:txBody>
      </p:sp>
    </p:spTree>
    <p:extLst>
      <p:ext uri="{BB962C8B-B14F-4D97-AF65-F5344CB8AC3E}">
        <p14:creationId xmlns:p14="http://schemas.microsoft.com/office/powerpoint/2010/main" val="14623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Coherence, Thermodynamics and Photosynthesis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E9AE17-CFBB-5B4E-A96E-61704DD6EC0B}"/>
              </a:ext>
            </a:extLst>
          </p:cNvPr>
          <p:cNvSpPr txBox="1"/>
          <p:nvPr/>
        </p:nvSpPr>
        <p:spPr>
          <a:xfrm>
            <a:off x="620110" y="1724596"/>
            <a:ext cx="927895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Spatially coherent motion is an intrinsic property of molecular excitons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Spatial coherence is stable against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Coherent component of photosynthetic energy transfer can be</a:t>
            </a:r>
          </a:p>
          <a:p>
            <a:r>
              <a:rPr lang="en-US" sz="2400" dirty="0"/>
              <a:t>    perfectly mapped onto a classical system of oscillators; </a:t>
            </a:r>
          </a:p>
          <a:p>
            <a:r>
              <a:rPr lang="en-US" sz="2400" dirty="0"/>
              <a:t>    experimental signals are not of electronic origin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Thermodynamic behavior (trapping) is a uniquely quantum </a:t>
            </a:r>
          </a:p>
          <a:p>
            <a:r>
              <a:rPr lang="en-US" sz="2400" dirty="0"/>
              <a:t>    feature of photosynthetic antennae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Trapping is enabled by system-bath entanglement</a:t>
            </a:r>
          </a:p>
        </p:txBody>
      </p:sp>
    </p:spTree>
    <p:extLst>
      <p:ext uri="{BB962C8B-B14F-4D97-AF65-F5344CB8AC3E}">
        <p14:creationId xmlns:p14="http://schemas.microsoft.com/office/powerpoint/2010/main" val="2044007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Acknowledgements</a:t>
            </a:r>
          </a:p>
        </p:txBody>
      </p:sp>
      <p:pic>
        <p:nvPicPr>
          <p:cNvPr id="5" name="Picture 4" descr="logo_gacr_cz_retina-250x86.png">
            <a:extLst>
              <a:ext uri="{FF2B5EF4-FFF2-40B4-BE49-F238E27FC236}">
                <a16:creationId xmlns:a16="http://schemas.microsoft.com/office/drawing/2014/main" id="{D172854E-7759-1948-B23E-E30FBD7AEB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08" y="4662582"/>
            <a:ext cx="2381250" cy="819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98AF5-4081-B847-9848-A0F46030DEA8}"/>
              </a:ext>
            </a:extLst>
          </p:cNvPr>
          <p:cNvSpPr txBox="1"/>
          <p:nvPr/>
        </p:nvSpPr>
        <p:spPr>
          <a:xfrm>
            <a:off x="241208" y="4271182"/>
            <a:ext cx="470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 from Czech Science Foundation (GACR)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D9EA9-D5E4-2741-9A1E-EA30410706DB}"/>
              </a:ext>
            </a:extLst>
          </p:cNvPr>
          <p:cNvSpPr txBox="1"/>
          <p:nvPr/>
        </p:nvSpPr>
        <p:spPr>
          <a:xfrm>
            <a:off x="264477" y="5666676"/>
            <a:ext cx="541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 fund – private fund for support of basic science</a:t>
            </a:r>
          </a:p>
        </p:txBody>
      </p:sp>
      <p:pic>
        <p:nvPicPr>
          <p:cNvPr id="8" name="Picture 2" descr="C:\Users\Tomas\Dropbox\A_Work\LECTURES\2015_01_Jablotron\logo-cs.png">
            <a:extLst>
              <a:ext uri="{FF2B5EF4-FFF2-40B4-BE49-F238E27FC236}">
                <a16:creationId xmlns:a16="http://schemas.microsoft.com/office/drawing/2014/main" id="{A5E6A1EB-6339-A348-A6CA-7A167811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08" y="6119354"/>
            <a:ext cx="2933700" cy="56197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43D2B1-5E8A-FA4B-9191-1B10E603B82D}"/>
              </a:ext>
            </a:extLst>
          </p:cNvPr>
          <p:cNvSpPr txBox="1"/>
          <p:nvPr/>
        </p:nvSpPr>
        <p:spPr>
          <a:xfrm>
            <a:off x="241208" y="2235354"/>
            <a:ext cx="387798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Research group </a:t>
            </a:r>
          </a:p>
          <a:p>
            <a:r>
              <a:rPr lang="en-US" b="1" dirty="0"/>
              <a:t>Postdocs (all gone by the end of 2020):</a:t>
            </a:r>
          </a:p>
          <a:p>
            <a:r>
              <a:rPr lang="en-US" dirty="0"/>
              <a:t>Kieran Fox</a:t>
            </a:r>
          </a:p>
          <a:p>
            <a:r>
              <a:rPr lang="en-US" dirty="0" err="1"/>
              <a:t>Veljko</a:t>
            </a:r>
            <a:r>
              <a:rPr lang="en-US" dirty="0"/>
              <a:t> </a:t>
            </a:r>
            <a:r>
              <a:rPr lang="en-US" dirty="0" err="1"/>
              <a:t>Jankovič</a:t>
            </a:r>
            <a:endParaRPr lang="en-US" dirty="0"/>
          </a:p>
          <a:p>
            <a:r>
              <a:rPr lang="en-US" dirty="0"/>
              <a:t>Sue Ann Oh</a:t>
            </a:r>
          </a:p>
          <a:p>
            <a:endParaRPr lang="en-US" dirty="0"/>
          </a:p>
          <a:p>
            <a:r>
              <a:rPr lang="cs-CZ" b="1" dirty="0"/>
              <a:t>	</a:t>
            </a:r>
            <a:r>
              <a:rPr lang="cs-CZ" dirty="0"/>
              <a:t>		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				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09C61-4952-7240-8223-2FE048FC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91251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3D5-FB8C-864D-8583-8DF09EFB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72" y="24304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341190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44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206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it this physics?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B3D4C7-007B-7C4E-8EA6-7813E6347A77}"/>
              </a:ext>
            </a:extLst>
          </p:cNvPr>
          <p:cNvSpPr/>
          <p:nvPr/>
        </p:nvSpPr>
        <p:spPr>
          <a:xfrm>
            <a:off x="557624" y="2709333"/>
            <a:ext cx="5115043" cy="391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9" name="Picture 38" descr="lh2.png">
            <a:extLst>
              <a:ext uri="{FF2B5EF4-FFF2-40B4-BE49-F238E27FC236}">
                <a16:creationId xmlns:a16="http://schemas.microsoft.com/office/drawing/2014/main" id="{D938BF83-B2BE-DF4D-8868-961D88839F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265" y="2743198"/>
            <a:ext cx="4933932" cy="38608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FEB3C0E-0A4D-1044-968F-1A4A8AE88617}"/>
              </a:ext>
            </a:extLst>
          </p:cNvPr>
          <p:cNvGrpSpPr/>
          <p:nvPr/>
        </p:nvGrpSpPr>
        <p:grpSpPr>
          <a:xfrm>
            <a:off x="5981700" y="997527"/>
            <a:ext cx="5791200" cy="5391937"/>
            <a:chOff x="0" y="4191000"/>
            <a:chExt cx="5791200" cy="5391937"/>
          </a:xfrm>
        </p:grpSpPr>
        <p:pic>
          <p:nvPicPr>
            <p:cNvPr id="14" name="Obrázek 2" descr="fig03.eps">
              <a:extLst>
                <a:ext uri="{FF2B5EF4-FFF2-40B4-BE49-F238E27FC236}">
                  <a16:creationId xmlns:a16="http://schemas.microsoft.com/office/drawing/2014/main" id="{7C61F858-5A13-0D45-9F02-7D46426D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30" y="4191000"/>
              <a:ext cx="5280019" cy="539193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0BE92D-21A7-9841-AD71-C604D1D40A6B}"/>
                </a:ext>
              </a:extLst>
            </p:cNvPr>
            <p:cNvSpPr/>
            <p:nvPr/>
          </p:nvSpPr>
          <p:spPr>
            <a:xfrm>
              <a:off x="0" y="6477000"/>
              <a:ext cx="5791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74C54E-5B74-B94B-9DF4-1A11B9950EF7}"/>
              </a:ext>
            </a:extLst>
          </p:cNvPr>
          <p:cNvSpPr/>
          <p:nvPr/>
        </p:nvSpPr>
        <p:spPr>
          <a:xfrm>
            <a:off x="6570133" y="804068"/>
            <a:ext cx="609600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8E12E90-1AC2-B84B-B237-13BFF202C7B1}"/>
              </a:ext>
            </a:extLst>
          </p:cNvPr>
          <p:cNvSpPr/>
          <p:nvPr/>
        </p:nvSpPr>
        <p:spPr>
          <a:xfrm>
            <a:off x="5147841" y="2800157"/>
            <a:ext cx="1168403" cy="966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C68EE-982B-6941-96D3-5CCD31A783E6}"/>
              </a:ext>
            </a:extLst>
          </p:cNvPr>
          <p:cNvSpPr txBox="1"/>
          <p:nvPr/>
        </p:nvSpPr>
        <p:spPr>
          <a:xfrm>
            <a:off x="7457873" y="571176"/>
            <a:ext cx="423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Simplification into exciton transfer problem</a:t>
            </a:r>
          </a:p>
        </p:txBody>
      </p:sp>
    </p:spTree>
    <p:extLst>
      <p:ext uri="{BB962C8B-B14F-4D97-AF65-F5344CB8AC3E}">
        <p14:creationId xmlns:p14="http://schemas.microsoft.com/office/powerpoint/2010/main" val="25011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h2.png">
            <a:extLst>
              <a:ext uri="{FF2B5EF4-FFF2-40B4-BE49-F238E27FC236}">
                <a16:creationId xmlns:a16="http://schemas.microsoft.com/office/drawing/2014/main" id="{449CA17A-2E23-7641-8799-C0ECDCCD4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3606" y="3979986"/>
            <a:ext cx="3255513" cy="2547439"/>
          </a:xfrm>
          <a:prstGeom prst="rect">
            <a:avLst/>
          </a:prstGeom>
        </p:spPr>
      </p:pic>
      <p:pic>
        <p:nvPicPr>
          <p:cNvPr id="35" name="Picture 34" descr="lh2.png">
            <a:extLst>
              <a:ext uri="{FF2B5EF4-FFF2-40B4-BE49-F238E27FC236}">
                <a16:creationId xmlns:a16="http://schemas.microsoft.com/office/drawing/2014/main" id="{D39952F4-6A68-A343-9202-15AFB5951B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361" y="3940785"/>
            <a:ext cx="3255513" cy="25474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340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Naïve formulation of the problem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4C54E-5B74-B94B-9DF4-1A11B9950EF7}"/>
              </a:ext>
            </a:extLst>
          </p:cNvPr>
          <p:cNvSpPr/>
          <p:nvPr/>
        </p:nvSpPr>
        <p:spPr>
          <a:xfrm>
            <a:off x="6570133" y="804068"/>
            <a:ext cx="609600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664760-820C-5246-9198-24C68B5B9A17}"/>
              </a:ext>
            </a:extLst>
          </p:cNvPr>
          <p:cNvSpPr/>
          <p:nvPr/>
        </p:nvSpPr>
        <p:spPr>
          <a:xfrm>
            <a:off x="1270000" y="3081867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1264ED-7468-DC45-A688-99F328E868E9}"/>
              </a:ext>
            </a:extLst>
          </p:cNvPr>
          <p:cNvSpPr/>
          <p:nvPr/>
        </p:nvSpPr>
        <p:spPr>
          <a:xfrm>
            <a:off x="1515533" y="3918003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0D227B-E30D-4F45-9648-AEBD23385B15}"/>
              </a:ext>
            </a:extLst>
          </p:cNvPr>
          <p:cNvSpPr/>
          <p:nvPr/>
        </p:nvSpPr>
        <p:spPr>
          <a:xfrm>
            <a:off x="2082299" y="3310467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7AB553-A56A-9140-A0C5-38EC7A755CCF}"/>
              </a:ext>
            </a:extLst>
          </p:cNvPr>
          <p:cNvSpPr/>
          <p:nvPr/>
        </p:nvSpPr>
        <p:spPr>
          <a:xfrm>
            <a:off x="2327832" y="4375203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4067FD-B065-FC49-B3F8-679A2E0B91C3}"/>
              </a:ext>
            </a:extLst>
          </p:cNvPr>
          <p:cNvSpPr/>
          <p:nvPr/>
        </p:nvSpPr>
        <p:spPr>
          <a:xfrm>
            <a:off x="2928465" y="3630137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488B8C-474D-7C42-B9B9-C5C83C1C27DA}"/>
              </a:ext>
            </a:extLst>
          </p:cNvPr>
          <p:cNvSpPr/>
          <p:nvPr/>
        </p:nvSpPr>
        <p:spPr>
          <a:xfrm>
            <a:off x="3215329" y="2683732"/>
            <a:ext cx="491067" cy="457200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C1F38AC-8B1D-2944-A643-50AFEAAB1621}"/>
              </a:ext>
            </a:extLst>
          </p:cNvPr>
          <p:cNvCxnSpPr>
            <a:stCxn id="8" idx="0"/>
            <a:endCxn id="17" idx="7"/>
          </p:cNvCxnSpPr>
          <p:nvPr/>
        </p:nvCxnSpPr>
        <p:spPr>
          <a:xfrm rot="16200000" flipH="1">
            <a:off x="1860714" y="2736686"/>
            <a:ext cx="295555" cy="985917"/>
          </a:xfrm>
          <a:prstGeom prst="curvedConnector3">
            <a:avLst>
              <a:gd name="adj1" fmla="val -773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2048299D-E613-2843-B15C-2D0B03C889C1}"/>
              </a:ext>
            </a:extLst>
          </p:cNvPr>
          <p:cNvCxnSpPr/>
          <p:nvPr/>
        </p:nvCxnSpPr>
        <p:spPr>
          <a:xfrm rot="16200000" flipH="1">
            <a:off x="2673013" y="3090594"/>
            <a:ext cx="295555" cy="985917"/>
          </a:xfrm>
          <a:prstGeom prst="curvedConnector3">
            <a:avLst>
              <a:gd name="adj1" fmla="val -773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90DA26-1C28-4C4E-8D06-399056883D7B}"/>
              </a:ext>
            </a:extLst>
          </p:cNvPr>
          <p:cNvSpPr txBox="1"/>
          <p:nvPr/>
        </p:nvSpPr>
        <p:spPr>
          <a:xfrm>
            <a:off x="4601260" y="2113264"/>
            <a:ext cx="393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Sites connected by energy transfer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3BBDD-B83F-A847-A879-C8267B5348D3}"/>
                  </a:ext>
                </a:extLst>
              </p:cNvPr>
              <p:cNvSpPr txBox="1"/>
              <p:nvPr/>
            </p:nvSpPr>
            <p:spPr>
              <a:xfrm>
                <a:off x="5647266" y="2971800"/>
                <a:ext cx="182441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cs-CZ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3BBDD-B83F-A847-A879-C8267B534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266" y="2971800"/>
                <a:ext cx="1824410" cy="672172"/>
              </a:xfrm>
              <a:prstGeom prst="rect">
                <a:avLst/>
              </a:prstGeom>
              <a:blipFill>
                <a:blip r:embed="rId4"/>
                <a:stretch>
                  <a:fillRect l="-2778" t="-142593" b="-198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827DB7A-9B0C-C04F-A928-B0A4FF3C040E}"/>
              </a:ext>
            </a:extLst>
          </p:cNvPr>
          <p:cNvSpPr txBox="1"/>
          <p:nvPr/>
        </p:nvSpPr>
        <p:spPr>
          <a:xfrm>
            <a:off x="1194301" y="3435774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128BF-330B-894A-91EC-7DC27669CCB0}"/>
              </a:ext>
            </a:extLst>
          </p:cNvPr>
          <p:cNvSpPr txBox="1"/>
          <p:nvPr/>
        </p:nvSpPr>
        <p:spPr>
          <a:xfrm>
            <a:off x="1397500" y="4299002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8D1CC8-CDC5-024B-89F8-114241B0EEF0}"/>
              </a:ext>
            </a:extLst>
          </p:cNvPr>
          <p:cNvSpPr txBox="1"/>
          <p:nvPr/>
        </p:nvSpPr>
        <p:spPr>
          <a:xfrm>
            <a:off x="2378632" y="3724668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8B674-9E53-B743-AC0F-BD506D9519C7}"/>
              </a:ext>
            </a:extLst>
          </p:cNvPr>
          <p:cNvSpPr txBox="1"/>
          <p:nvPr/>
        </p:nvSpPr>
        <p:spPr>
          <a:xfrm>
            <a:off x="2597074" y="4845173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D60618-2337-B04A-B011-AF07C5711B78}"/>
              </a:ext>
            </a:extLst>
          </p:cNvPr>
          <p:cNvSpPr txBox="1"/>
          <p:nvPr/>
        </p:nvSpPr>
        <p:spPr>
          <a:xfrm>
            <a:off x="3248460" y="4060678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CA85DE-93A7-F547-BD44-FB2C6FDF678E}"/>
              </a:ext>
            </a:extLst>
          </p:cNvPr>
          <p:cNvSpPr txBox="1"/>
          <p:nvPr/>
        </p:nvSpPr>
        <p:spPr>
          <a:xfrm>
            <a:off x="3551432" y="3095386"/>
            <a:ext cx="37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747A4F-A4FF-9744-9A1D-D38F1B8DD845}"/>
              </a:ext>
            </a:extLst>
          </p:cNvPr>
          <p:cNvSpPr txBox="1"/>
          <p:nvPr/>
        </p:nvSpPr>
        <p:spPr>
          <a:xfrm>
            <a:off x="1877674" y="2483935"/>
            <a:ext cx="50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baseline="-25000" dirty="0"/>
              <a:t>31</a:t>
            </a:r>
            <a:endParaRPr lang="cs-C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2CF6B0-32BF-4D41-A092-7AAB676C2A36}"/>
              </a:ext>
            </a:extLst>
          </p:cNvPr>
          <p:cNvSpPr txBox="1"/>
          <p:nvPr/>
        </p:nvSpPr>
        <p:spPr>
          <a:xfrm>
            <a:off x="2759865" y="3178546"/>
            <a:ext cx="500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baseline="-25000" dirty="0"/>
              <a:t>53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AC2F5E-2E56-5B49-B8BF-879589C7ED26}"/>
                  </a:ext>
                </a:extLst>
              </p:cNvPr>
              <p:cNvSpPr txBox="1"/>
              <p:nvPr/>
            </p:nvSpPr>
            <p:spPr>
              <a:xfrm>
                <a:off x="8468224" y="2683732"/>
                <a:ext cx="3723776" cy="93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random walk problem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Its continuous limit is diffusion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“Distance” travelled grows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AC2F5E-2E56-5B49-B8BF-879589C7E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24" y="2683732"/>
                <a:ext cx="3723776" cy="939424"/>
              </a:xfrm>
              <a:prstGeom prst="rect">
                <a:avLst/>
              </a:prstGeom>
              <a:blipFill>
                <a:blip r:embed="rId5"/>
                <a:stretch>
                  <a:fillRect l="-1020" t="-1333" b="-9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8AFD617-38B4-354D-9B47-A31D9077B5AC}"/>
              </a:ext>
            </a:extLst>
          </p:cNvPr>
          <p:cNvSpPr txBox="1"/>
          <p:nvPr/>
        </p:nvSpPr>
        <p:spPr>
          <a:xfrm>
            <a:off x="311764" y="5359187"/>
            <a:ext cx="24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Where does this apply?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8BB303-53CC-094D-B324-471E3A4E7C76}"/>
              </a:ext>
            </a:extLst>
          </p:cNvPr>
          <p:cNvSpPr txBox="1"/>
          <p:nvPr/>
        </p:nvSpPr>
        <p:spPr>
          <a:xfrm>
            <a:off x="508000" y="5909733"/>
            <a:ext cx="478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antennae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Between individual weakly coupled molecules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16C3536-9FF5-7949-B674-337076B28039}"/>
              </a:ext>
            </a:extLst>
          </p:cNvPr>
          <p:cNvSpPr/>
          <p:nvPr/>
        </p:nvSpPr>
        <p:spPr>
          <a:xfrm>
            <a:off x="5689600" y="5638800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2701179-4D07-3A40-9ED3-710C610F9AD0}"/>
              </a:ext>
            </a:extLst>
          </p:cNvPr>
          <p:cNvSpPr/>
          <p:nvPr/>
        </p:nvSpPr>
        <p:spPr>
          <a:xfrm rot="20414379">
            <a:off x="6638813" y="5754516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7F46DAD-27B3-E74F-A910-A243AFC95C3C}"/>
              </a:ext>
            </a:extLst>
          </p:cNvPr>
          <p:cNvSpPr/>
          <p:nvPr/>
        </p:nvSpPr>
        <p:spPr>
          <a:xfrm rot="19410680">
            <a:off x="7504269" y="5537669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F22048EB-DAEE-004B-B3E5-3F46AD25604C}"/>
              </a:ext>
            </a:extLst>
          </p:cNvPr>
          <p:cNvSpPr/>
          <p:nvPr/>
        </p:nvSpPr>
        <p:spPr>
          <a:xfrm rot="622466" flipV="1">
            <a:off x="7619861" y="3844289"/>
            <a:ext cx="1368708" cy="442564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3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3" grpId="0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5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Energy transfer between weakly coupled pigments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4C54E-5B74-B94B-9DF4-1A11B9950EF7}"/>
              </a:ext>
            </a:extLst>
          </p:cNvPr>
          <p:cNvSpPr/>
          <p:nvPr/>
        </p:nvSpPr>
        <p:spPr>
          <a:xfrm>
            <a:off x="6570133" y="804068"/>
            <a:ext cx="609600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" name="Picture 36" descr="lh2.png">
            <a:extLst>
              <a:ext uri="{FF2B5EF4-FFF2-40B4-BE49-F238E27FC236}">
                <a16:creationId xmlns:a16="http://schemas.microsoft.com/office/drawing/2014/main" id="{2E35BC70-0BC8-F846-B4A9-32747BD6D3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74331"/>
            <a:ext cx="3255513" cy="2547439"/>
          </a:xfrm>
          <a:prstGeom prst="rect">
            <a:avLst/>
          </a:prstGeom>
        </p:spPr>
      </p:pic>
      <p:sp>
        <p:nvSpPr>
          <p:cNvPr id="45" name="Freeform 44">
            <a:extLst>
              <a:ext uri="{FF2B5EF4-FFF2-40B4-BE49-F238E27FC236}">
                <a16:creationId xmlns:a16="http://schemas.microsoft.com/office/drawing/2014/main" id="{B16C3536-9FF5-7949-B674-337076B28039}"/>
              </a:ext>
            </a:extLst>
          </p:cNvPr>
          <p:cNvSpPr/>
          <p:nvPr/>
        </p:nvSpPr>
        <p:spPr>
          <a:xfrm>
            <a:off x="880235" y="4164190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B2701179-4D07-3A40-9ED3-710C610F9AD0}"/>
              </a:ext>
            </a:extLst>
          </p:cNvPr>
          <p:cNvSpPr/>
          <p:nvPr/>
        </p:nvSpPr>
        <p:spPr>
          <a:xfrm rot="20414379">
            <a:off x="1829448" y="4279906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7F46DAD-27B3-E74F-A910-A243AFC95C3C}"/>
              </a:ext>
            </a:extLst>
          </p:cNvPr>
          <p:cNvSpPr/>
          <p:nvPr/>
        </p:nvSpPr>
        <p:spPr>
          <a:xfrm rot="19410680">
            <a:off x="2694904" y="4063059"/>
            <a:ext cx="778933" cy="541963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A6FC7-EB2B-934A-9484-82F217439495}"/>
              </a:ext>
            </a:extLst>
          </p:cNvPr>
          <p:cNvSpPr txBox="1"/>
          <p:nvPr/>
        </p:nvSpPr>
        <p:spPr>
          <a:xfrm>
            <a:off x="4644293" y="2641184"/>
            <a:ext cx="709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Förster</a:t>
            </a:r>
            <a:r>
              <a:rPr lang="en-US" dirty="0"/>
              <a:t> resonance energy transfer: 	second order perturbation theory </a:t>
            </a:r>
          </a:p>
          <a:p>
            <a:r>
              <a:rPr lang="en-US" dirty="0"/>
              <a:t>				Fermi Golden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F3B85-2F3F-BE45-B936-F9692C06A34A}"/>
              </a:ext>
            </a:extLst>
          </p:cNvPr>
          <p:cNvCxnSpPr/>
          <p:nvPr/>
        </p:nvCxnSpPr>
        <p:spPr>
          <a:xfrm>
            <a:off x="6544733" y="4207720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8CD4A1-F4FD-BB4D-96F1-085FC282E699}"/>
              </a:ext>
            </a:extLst>
          </p:cNvPr>
          <p:cNvCxnSpPr/>
          <p:nvPr/>
        </p:nvCxnSpPr>
        <p:spPr>
          <a:xfrm>
            <a:off x="6544733" y="5342254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0561E10-A3BE-974C-AF35-5304B86DA068}"/>
              </a:ext>
            </a:extLst>
          </p:cNvPr>
          <p:cNvCxnSpPr/>
          <p:nvPr/>
        </p:nvCxnSpPr>
        <p:spPr>
          <a:xfrm>
            <a:off x="8847666" y="4207720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3386EC-8DAF-474F-B96F-9861FD7F8708}"/>
              </a:ext>
            </a:extLst>
          </p:cNvPr>
          <p:cNvCxnSpPr/>
          <p:nvPr/>
        </p:nvCxnSpPr>
        <p:spPr>
          <a:xfrm>
            <a:off x="8847666" y="5342254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DFCF1F8-E1B3-6A48-A08D-15A3DBCC59F6}"/>
              </a:ext>
            </a:extLst>
          </p:cNvPr>
          <p:cNvSpPr/>
          <p:nvPr/>
        </p:nvSpPr>
        <p:spPr>
          <a:xfrm>
            <a:off x="7061200" y="4045658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EF9C4C-4EBE-E748-92F4-FE89959B979C}"/>
              </a:ext>
            </a:extLst>
          </p:cNvPr>
          <p:cNvSpPr/>
          <p:nvPr/>
        </p:nvSpPr>
        <p:spPr>
          <a:xfrm>
            <a:off x="9330266" y="5189830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5B59F78-29FD-7C40-8A68-C37EBC466431}"/>
              </a:ext>
            </a:extLst>
          </p:cNvPr>
          <p:cNvSpPr/>
          <p:nvPr/>
        </p:nvSpPr>
        <p:spPr>
          <a:xfrm>
            <a:off x="7001933" y="4431210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70E278C4-1B6B-F449-84BC-23F7B013DBE4}"/>
              </a:ext>
            </a:extLst>
          </p:cNvPr>
          <p:cNvSpPr/>
          <p:nvPr/>
        </p:nvSpPr>
        <p:spPr>
          <a:xfrm rot="10800000">
            <a:off x="9270999" y="4311558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1A5AB7-0E26-D143-9DE3-714BFB6AA66A}"/>
              </a:ext>
            </a:extLst>
          </p:cNvPr>
          <p:cNvSpPr/>
          <p:nvPr/>
        </p:nvSpPr>
        <p:spPr>
          <a:xfrm>
            <a:off x="5389359" y="3454368"/>
            <a:ext cx="5718906" cy="2861407"/>
          </a:xfrm>
          <a:prstGeom prst="ellipse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D9C24-2036-F44D-8393-4B772E1087AE}"/>
              </a:ext>
            </a:extLst>
          </p:cNvPr>
          <p:cNvSpPr txBox="1"/>
          <p:nvPr/>
        </p:nvSpPr>
        <p:spPr>
          <a:xfrm>
            <a:off x="8248812" y="5717073"/>
            <a:ext cx="310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essence of photo-synthetic</a:t>
            </a:r>
          </a:p>
          <a:p>
            <a:r>
              <a:rPr lang="en-US" dirty="0"/>
              <a:t>energy transfer!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5D69C-999B-3448-8859-03FD04B14697}"/>
              </a:ext>
            </a:extLst>
          </p:cNvPr>
          <p:cNvSpPr txBox="1"/>
          <p:nvPr/>
        </p:nvSpPr>
        <p:spPr>
          <a:xfrm>
            <a:off x="6158629" y="3799565"/>
            <a:ext cx="77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Donor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03589-5674-7E4E-8AF1-41DB581FD2EE}"/>
              </a:ext>
            </a:extLst>
          </p:cNvPr>
          <p:cNvSpPr txBox="1"/>
          <p:nvPr/>
        </p:nvSpPr>
        <p:spPr>
          <a:xfrm>
            <a:off x="8498029" y="3748978"/>
            <a:ext cx="119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Acceptor</a:t>
            </a:r>
          </a:p>
        </p:txBody>
      </p:sp>
    </p:spTree>
    <p:extLst>
      <p:ext uri="{BB962C8B-B14F-4D97-AF65-F5344CB8AC3E}">
        <p14:creationId xmlns:p14="http://schemas.microsoft.com/office/powerpoint/2010/main" val="15434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41" grpId="0" animBg="1"/>
      <p:bldP spid="14" grpId="0" animBg="1"/>
      <p:bldP spid="42" grpId="0" animBg="1"/>
      <p:bldP spid="15" grpId="0" animBg="1"/>
      <p:bldP spid="24" grpId="0"/>
      <p:bldP spid="2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D5B9A0F-495D-E24E-A933-85C4060B5110}"/>
              </a:ext>
            </a:extLst>
          </p:cNvPr>
          <p:cNvGrpSpPr/>
          <p:nvPr/>
        </p:nvGrpSpPr>
        <p:grpSpPr>
          <a:xfrm>
            <a:off x="6421862" y="804068"/>
            <a:ext cx="5791200" cy="5391937"/>
            <a:chOff x="0" y="4191000"/>
            <a:chExt cx="5791200" cy="5391937"/>
          </a:xfrm>
        </p:grpSpPr>
        <p:pic>
          <p:nvPicPr>
            <p:cNvPr id="33" name="Obrázek 2" descr="fig03.eps">
              <a:extLst>
                <a:ext uri="{FF2B5EF4-FFF2-40B4-BE49-F238E27FC236}">
                  <a16:creationId xmlns:a16="http://schemas.microsoft.com/office/drawing/2014/main" id="{4BAC455C-9638-7E40-8D4A-06E5CBC3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026" y="4191000"/>
              <a:ext cx="5280019" cy="539193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6559E07-0130-D547-916D-ED7E60CCAEB3}"/>
                </a:ext>
              </a:extLst>
            </p:cNvPr>
            <p:cNvSpPr/>
            <p:nvPr/>
          </p:nvSpPr>
          <p:spPr>
            <a:xfrm>
              <a:off x="0" y="6477000"/>
              <a:ext cx="5791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0AFD7C9-1A81-7144-9825-78807C700348}"/>
              </a:ext>
            </a:extLst>
          </p:cNvPr>
          <p:cNvSpPr/>
          <p:nvPr/>
        </p:nvSpPr>
        <p:spPr>
          <a:xfrm rot="16200000">
            <a:off x="8871149" y="-127991"/>
            <a:ext cx="1447258" cy="5530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391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Energy transfer between two antennae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4C54E-5B74-B94B-9DF4-1A11B9950EF7}"/>
              </a:ext>
            </a:extLst>
          </p:cNvPr>
          <p:cNvSpPr/>
          <p:nvPr/>
        </p:nvSpPr>
        <p:spPr>
          <a:xfrm>
            <a:off x="6570133" y="804068"/>
            <a:ext cx="609600" cy="44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pic>
        <p:nvPicPr>
          <p:cNvPr id="27" name="Picture 26" descr="lh2.png">
            <a:extLst>
              <a:ext uri="{FF2B5EF4-FFF2-40B4-BE49-F238E27FC236}">
                <a16:creationId xmlns:a16="http://schemas.microsoft.com/office/drawing/2014/main" id="{ADF41C25-9963-0F40-B84C-9CD2D9E42D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002" y="2893244"/>
            <a:ext cx="3255513" cy="2547439"/>
          </a:xfrm>
          <a:prstGeom prst="rect">
            <a:avLst/>
          </a:prstGeom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C494F58F-7A11-2C47-9CE2-A55ACA8F4EBD}"/>
              </a:ext>
            </a:extLst>
          </p:cNvPr>
          <p:cNvSpPr/>
          <p:nvPr/>
        </p:nvSpPr>
        <p:spPr>
          <a:xfrm rot="622466" flipV="1">
            <a:off x="2810496" y="2819530"/>
            <a:ext cx="1368708" cy="442564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F03691-6EF2-3D40-8E8D-158273BC9B9A}"/>
              </a:ext>
            </a:extLst>
          </p:cNvPr>
          <p:cNvSpPr txBox="1"/>
          <p:nvPr/>
        </p:nvSpPr>
        <p:spPr>
          <a:xfrm>
            <a:off x="6925638" y="2611910"/>
            <a:ext cx="4683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</a:t>
            </a:r>
            <a:r>
              <a:rPr lang="en-US" dirty="0" err="1"/>
              <a:t>Förster</a:t>
            </a:r>
            <a:r>
              <a:rPr lang="en-US" dirty="0"/>
              <a:t> resonance energy transfer (FRET)</a:t>
            </a:r>
          </a:p>
          <a:p>
            <a:r>
              <a:rPr lang="en-US" dirty="0"/>
              <a:t>does not work! 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A68FFC-4AF7-A24A-B882-AF28EE1271C9}"/>
              </a:ext>
            </a:extLst>
          </p:cNvPr>
          <p:cNvSpPr txBox="1"/>
          <p:nvPr/>
        </p:nvSpPr>
        <p:spPr>
          <a:xfrm>
            <a:off x="6883515" y="2135927"/>
            <a:ext cx="187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First complication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F89F0F6-4BF9-AB43-A1A3-BE7DEA36343B}"/>
              </a:ext>
            </a:extLst>
          </p:cNvPr>
          <p:cNvSpPr/>
          <p:nvPr/>
        </p:nvSpPr>
        <p:spPr>
          <a:xfrm rot="5400000" flipV="1">
            <a:off x="6246717" y="3631278"/>
            <a:ext cx="988874" cy="526628"/>
          </a:xfrm>
          <a:custGeom>
            <a:avLst/>
            <a:gdLst>
              <a:gd name="connsiteX0" fmla="*/ 0 w 778933"/>
              <a:gd name="connsiteY0" fmla="*/ 0 h 541963"/>
              <a:gd name="connsiteX1" fmla="*/ 67733 w 778933"/>
              <a:gd name="connsiteY1" fmla="*/ 406400 h 541963"/>
              <a:gd name="connsiteX2" fmla="*/ 321733 w 778933"/>
              <a:gd name="connsiteY2" fmla="*/ 541867 h 541963"/>
              <a:gd name="connsiteX3" fmla="*/ 660400 w 778933"/>
              <a:gd name="connsiteY3" fmla="*/ 423333 h 541963"/>
              <a:gd name="connsiteX4" fmla="*/ 778933 w 778933"/>
              <a:gd name="connsiteY4" fmla="*/ 169333 h 54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541963">
                <a:moveTo>
                  <a:pt x="0" y="0"/>
                </a:moveTo>
                <a:cubicBezTo>
                  <a:pt x="7055" y="158044"/>
                  <a:pt x="14111" y="316089"/>
                  <a:pt x="67733" y="406400"/>
                </a:cubicBezTo>
                <a:cubicBezTo>
                  <a:pt x="121355" y="496711"/>
                  <a:pt x="222955" y="539045"/>
                  <a:pt x="321733" y="541867"/>
                </a:cubicBezTo>
                <a:cubicBezTo>
                  <a:pt x="420511" y="544689"/>
                  <a:pt x="584200" y="485422"/>
                  <a:pt x="660400" y="423333"/>
                </a:cubicBezTo>
                <a:cubicBezTo>
                  <a:pt x="736600" y="361244"/>
                  <a:pt x="757766" y="265288"/>
                  <a:pt x="778933" y="169333"/>
                </a:cubicBez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FDCCD-138D-4045-B364-70E003D88A25}"/>
              </a:ext>
            </a:extLst>
          </p:cNvPr>
          <p:cNvSpPr/>
          <p:nvPr/>
        </p:nvSpPr>
        <p:spPr>
          <a:xfrm>
            <a:off x="10912906" y="3090068"/>
            <a:ext cx="1447258" cy="332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68E15-D753-7443-97A5-9A74EE79C81B}"/>
              </a:ext>
            </a:extLst>
          </p:cNvPr>
          <p:cNvSpPr txBox="1"/>
          <p:nvPr/>
        </p:nvSpPr>
        <p:spPr>
          <a:xfrm>
            <a:off x="206762" y="5643511"/>
            <a:ext cx="5958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FRET requires overlap of donor fluorescence and acceptor </a:t>
            </a:r>
          </a:p>
          <a:p>
            <a:r>
              <a:rPr lang="en-US" dirty="0"/>
              <a:t>     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bands are too far apart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4285798-E65F-AB4A-872C-4CE07946923E}"/>
              </a:ext>
            </a:extLst>
          </p:cNvPr>
          <p:cNvSpPr/>
          <p:nvPr/>
        </p:nvSpPr>
        <p:spPr>
          <a:xfrm>
            <a:off x="3358055" y="6227537"/>
            <a:ext cx="472966" cy="307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95A27-A1FE-5944-AEC4-8A8BA888671B}"/>
              </a:ext>
            </a:extLst>
          </p:cNvPr>
          <p:cNvSpPr txBox="1"/>
          <p:nvPr/>
        </p:nvSpPr>
        <p:spPr>
          <a:xfrm>
            <a:off x="3856394" y="6194036"/>
            <a:ext cx="810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energy transfer occurs – the solution is the collective character of antenna states</a:t>
            </a:r>
          </a:p>
        </p:txBody>
      </p:sp>
    </p:spTree>
    <p:extLst>
      <p:ext uri="{BB962C8B-B14F-4D97-AF65-F5344CB8AC3E}">
        <p14:creationId xmlns:p14="http://schemas.microsoft.com/office/powerpoint/2010/main" val="27243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5A740C19-43B8-9E4F-A2DE-FE240AF98CCB}"/>
              </a:ext>
            </a:extLst>
          </p:cNvPr>
          <p:cNvGrpSpPr/>
          <p:nvPr/>
        </p:nvGrpSpPr>
        <p:grpSpPr>
          <a:xfrm>
            <a:off x="4949600" y="4903017"/>
            <a:ext cx="468894" cy="646985"/>
            <a:chOff x="10771920" y="4903018"/>
            <a:chExt cx="468894" cy="64698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5286539-BCBD-AC4F-8EF9-85C1CA9A8CDE}"/>
                </a:ext>
              </a:extLst>
            </p:cNvPr>
            <p:cNvSpPr/>
            <p:nvPr/>
          </p:nvSpPr>
          <p:spPr>
            <a:xfrm>
              <a:off x="10771920" y="5075147"/>
              <a:ext cx="304800" cy="270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30A886F-E142-8F45-ACE0-2131D7734F00}"/>
                </a:ext>
              </a:extLst>
            </p:cNvPr>
            <p:cNvSpPr/>
            <p:nvPr/>
          </p:nvSpPr>
          <p:spPr>
            <a:xfrm>
              <a:off x="10924320" y="4903018"/>
              <a:ext cx="316494" cy="64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DA5344C-EFA1-8745-94C5-0ECDFF938570}"/>
              </a:ext>
            </a:extLst>
          </p:cNvPr>
          <p:cNvGrpSpPr/>
          <p:nvPr/>
        </p:nvGrpSpPr>
        <p:grpSpPr>
          <a:xfrm>
            <a:off x="10771920" y="4903018"/>
            <a:ext cx="468894" cy="646985"/>
            <a:chOff x="10771920" y="4903018"/>
            <a:chExt cx="468894" cy="64698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DC40ABA-B719-C049-89B3-F234650EA2A1}"/>
                </a:ext>
              </a:extLst>
            </p:cNvPr>
            <p:cNvSpPr/>
            <p:nvPr/>
          </p:nvSpPr>
          <p:spPr>
            <a:xfrm>
              <a:off x="10771920" y="5075147"/>
              <a:ext cx="304800" cy="270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30CBB0-E91D-6F45-8416-21C428CA8E8B}"/>
                </a:ext>
              </a:extLst>
            </p:cNvPr>
            <p:cNvSpPr/>
            <p:nvPr/>
          </p:nvSpPr>
          <p:spPr>
            <a:xfrm>
              <a:off x="10924320" y="4903018"/>
              <a:ext cx="316494" cy="646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Collective antenna states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F0DE7-6B71-444B-BE46-1EA34A1A2047}"/>
              </a:ext>
            </a:extLst>
          </p:cNvPr>
          <p:cNvCxnSpPr/>
          <p:nvPr/>
        </p:nvCxnSpPr>
        <p:spPr>
          <a:xfrm>
            <a:off x="2017987" y="2924182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E136D-42E0-9049-8C77-45DFF70902C6}"/>
              </a:ext>
            </a:extLst>
          </p:cNvPr>
          <p:cNvSpPr txBox="1"/>
          <p:nvPr/>
        </p:nvSpPr>
        <p:spPr>
          <a:xfrm>
            <a:off x="2187392" y="2554849"/>
            <a:ext cx="164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coupling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0F9388-9085-D249-B637-6DB43B9518EE}"/>
              </a:ext>
            </a:extLst>
          </p:cNvPr>
          <p:cNvCxnSpPr/>
          <p:nvPr/>
        </p:nvCxnSpPr>
        <p:spPr>
          <a:xfrm>
            <a:off x="6115256" y="2563671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995DFD-71FD-D645-88D1-4CC833680E10}"/>
              </a:ext>
            </a:extLst>
          </p:cNvPr>
          <p:cNvCxnSpPr/>
          <p:nvPr/>
        </p:nvCxnSpPr>
        <p:spPr>
          <a:xfrm>
            <a:off x="6115256" y="3698205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62DFE6D-DD8E-484A-B313-A1DD9758B0F9}"/>
              </a:ext>
            </a:extLst>
          </p:cNvPr>
          <p:cNvCxnSpPr/>
          <p:nvPr/>
        </p:nvCxnSpPr>
        <p:spPr>
          <a:xfrm>
            <a:off x="8418189" y="2563671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170E6B-1891-104B-AF95-524DB084362E}"/>
              </a:ext>
            </a:extLst>
          </p:cNvPr>
          <p:cNvCxnSpPr/>
          <p:nvPr/>
        </p:nvCxnSpPr>
        <p:spPr>
          <a:xfrm>
            <a:off x="8418189" y="3698205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F96873C-9C39-5646-971D-A75DAF2C0AD4}"/>
              </a:ext>
            </a:extLst>
          </p:cNvPr>
          <p:cNvSpPr/>
          <p:nvPr/>
        </p:nvSpPr>
        <p:spPr>
          <a:xfrm>
            <a:off x="6631723" y="2401609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C3EADD-67EC-6648-AF7F-578A6887C880}"/>
              </a:ext>
            </a:extLst>
          </p:cNvPr>
          <p:cNvSpPr/>
          <p:nvPr/>
        </p:nvSpPr>
        <p:spPr>
          <a:xfrm>
            <a:off x="8900789" y="3545781"/>
            <a:ext cx="304800" cy="270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1DE83F6E-8145-7A46-9E39-92E785955E23}"/>
              </a:ext>
            </a:extLst>
          </p:cNvPr>
          <p:cNvSpPr/>
          <p:nvPr/>
        </p:nvSpPr>
        <p:spPr>
          <a:xfrm>
            <a:off x="6572456" y="2787161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2574FC4F-B481-9A48-84C3-8FD3D7462E23}"/>
              </a:ext>
            </a:extLst>
          </p:cNvPr>
          <p:cNvSpPr/>
          <p:nvPr/>
        </p:nvSpPr>
        <p:spPr>
          <a:xfrm rot="10800000">
            <a:off x="8841522" y="2667509"/>
            <a:ext cx="423334" cy="7744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1B05E1-1D00-4147-AFB6-82F65619D7B1}"/>
              </a:ext>
            </a:extLst>
          </p:cNvPr>
          <p:cNvSpPr txBox="1"/>
          <p:nvPr/>
        </p:nvSpPr>
        <p:spPr>
          <a:xfrm>
            <a:off x="5729152" y="2155516"/>
            <a:ext cx="77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Donor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E2BDBE-E2BF-6A44-B348-BAC727DF4759}"/>
              </a:ext>
            </a:extLst>
          </p:cNvPr>
          <p:cNvSpPr txBox="1"/>
          <p:nvPr/>
        </p:nvSpPr>
        <p:spPr>
          <a:xfrm>
            <a:off x="8068553" y="2185517"/>
            <a:ext cx="119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Acceptor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1CF5D8-2868-A44A-9012-434AD78196EC}"/>
              </a:ext>
            </a:extLst>
          </p:cNvPr>
          <p:cNvCxnSpPr/>
          <p:nvPr/>
        </p:nvCxnSpPr>
        <p:spPr>
          <a:xfrm>
            <a:off x="4439132" y="5237209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A4C02B-8579-224F-91DF-0B8F526ED2DE}"/>
              </a:ext>
            </a:extLst>
          </p:cNvPr>
          <p:cNvCxnSpPr/>
          <p:nvPr/>
        </p:nvCxnSpPr>
        <p:spPr>
          <a:xfrm>
            <a:off x="4439132" y="6371743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08936F-B457-A14B-87BE-7D37462155D9}"/>
              </a:ext>
            </a:extLst>
          </p:cNvPr>
          <p:cNvCxnSpPr/>
          <p:nvPr/>
        </p:nvCxnSpPr>
        <p:spPr>
          <a:xfrm>
            <a:off x="10289320" y="5237209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F3CD29-78A8-6F43-8CC4-DC1AA55B32E3}"/>
              </a:ext>
            </a:extLst>
          </p:cNvPr>
          <p:cNvCxnSpPr/>
          <p:nvPr/>
        </p:nvCxnSpPr>
        <p:spPr>
          <a:xfrm>
            <a:off x="10289320" y="6371743"/>
            <a:ext cx="127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7A3A00-C3C6-584D-856D-E132FB130081}"/>
              </a:ext>
            </a:extLst>
          </p:cNvPr>
          <p:cNvCxnSpPr>
            <a:cxnSpLocks/>
          </p:cNvCxnSpPr>
          <p:nvPr/>
        </p:nvCxnSpPr>
        <p:spPr>
          <a:xfrm>
            <a:off x="5608431" y="5237209"/>
            <a:ext cx="468088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8D44C9C-E8C6-CD46-9E6D-745D48EB8D8B}"/>
              </a:ext>
            </a:extLst>
          </p:cNvPr>
          <p:cNvCxnSpPr/>
          <p:nvPr/>
        </p:nvCxnSpPr>
        <p:spPr>
          <a:xfrm>
            <a:off x="7316756" y="4758989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1B3D41-308A-8243-93A3-1593D97CC919}"/>
              </a:ext>
            </a:extLst>
          </p:cNvPr>
          <p:cNvCxnSpPr/>
          <p:nvPr/>
        </p:nvCxnSpPr>
        <p:spPr>
          <a:xfrm>
            <a:off x="7316756" y="5652368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9C0A7E8-BC33-0348-8059-7ADAB0C20318}"/>
              </a:ext>
            </a:extLst>
          </p:cNvPr>
          <p:cNvCxnSpPr/>
          <p:nvPr/>
        </p:nvCxnSpPr>
        <p:spPr>
          <a:xfrm>
            <a:off x="7316756" y="6371743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27F3F7C-D09C-9A49-A51B-F9D5E4FAF99E}"/>
              </a:ext>
            </a:extLst>
          </p:cNvPr>
          <p:cNvCxnSpPr/>
          <p:nvPr/>
        </p:nvCxnSpPr>
        <p:spPr>
          <a:xfrm>
            <a:off x="7316756" y="4127782"/>
            <a:ext cx="127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FE40DDC-633C-3E46-B41E-D93A7DFF2EDA}"/>
              </a:ext>
            </a:extLst>
          </p:cNvPr>
          <p:cNvCxnSpPr>
            <a:cxnSpLocks/>
          </p:cNvCxnSpPr>
          <p:nvPr/>
        </p:nvCxnSpPr>
        <p:spPr>
          <a:xfrm flipV="1">
            <a:off x="7921409" y="4758989"/>
            <a:ext cx="0" cy="883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91ACDB-1594-264D-98CE-62837330EEA0}"/>
              </a:ext>
            </a:extLst>
          </p:cNvPr>
          <p:cNvSpPr txBox="1"/>
          <p:nvPr/>
        </p:nvSpPr>
        <p:spPr>
          <a:xfrm>
            <a:off x="8040911" y="5235859"/>
            <a:ext cx="232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x resonance coupling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B63E121-49A6-9D43-A2A7-6469DB9AA0D6}"/>
              </a:ext>
            </a:extLst>
          </p:cNvPr>
          <p:cNvSpPr/>
          <p:nvPr/>
        </p:nvSpPr>
        <p:spPr>
          <a:xfrm>
            <a:off x="7497108" y="4632036"/>
            <a:ext cx="304800" cy="27098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4C11CF53-FC10-C04F-A427-492E99F45B51}"/>
              </a:ext>
            </a:extLst>
          </p:cNvPr>
          <p:cNvSpPr/>
          <p:nvPr/>
        </p:nvSpPr>
        <p:spPr>
          <a:xfrm>
            <a:off x="7437841" y="4958912"/>
            <a:ext cx="423334" cy="64627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40BDC2-22B4-A745-88E6-A9030EBB24AF}"/>
              </a:ext>
            </a:extLst>
          </p:cNvPr>
          <p:cNvSpPr txBox="1"/>
          <p:nvPr/>
        </p:nvSpPr>
        <p:spPr>
          <a:xfrm>
            <a:off x="6258907" y="6006662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 x excited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7BF7A5-34A2-FC43-AB8F-6CA08597E4A9}"/>
              </a:ext>
            </a:extLst>
          </p:cNvPr>
          <p:cNvSpPr txBox="1"/>
          <p:nvPr/>
        </p:nvSpPr>
        <p:spPr>
          <a:xfrm>
            <a:off x="6248788" y="5180671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 x excited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E186D0-667D-4D4C-87B7-D026DCCE685C}"/>
              </a:ext>
            </a:extLst>
          </p:cNvPr>
          <p:cNvSpPr txBox="1"/>
          <p:nvPr/>
        </p:nvSpPr>
        <p:spPr>
          <a:xfrm>
            <a:off x="6268823" y="4093077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 x excited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51FEB6-A790-B748-8C35-45B16BDB9AB7}"/>
              </a:ext>
            </a:extLst>
          </p:cNvPr>
          <p:cNvCxnSpPr>
            <a:cxnSpLocks/>
          </p:cNvCxnSpPr>
          <p:nvPr/>
        </p:nvCxnSpPr>
        <p:spPr>
          <a:xfrm flipV="1">
            <a:off x="5608431" y="1995055"/>
            <a:ext cx="4079758" cy="2244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2475CE-EE5A-574B-91B8-4D09E37535F6}"/>
              </a:ext>
            </a:extLst>
          </p:cNvPr>
          <p:cNvCxnSpPr>
            <a:cxnSpLocks/>
          </p:cNvCxnSpPr>
          <p:nvPr/>
        </p:nvCxnSpPr>
        <p:spPr>
          <a:xfrm flipH="1" flipV="1">
            <a:off x="5418494" y="2073755"/>
            <a:ext cx="4561078" cy="2165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1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/>
      <p:bldP spid="58" grpId="0" animBg="1"/>
      <p:bldP spid="59" grpId="0" animBg="1"/>
      <p:bldP spid="20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2FD0EAC-958E-2B47-AA08-1FD57DD0D735}"/>
              </a:ext>
            </a:extLst>
          </p:cNvPr>
          <p:cNvGrpSpPr/>
          <p:nvPr/>
        </p:nvGrpSpPr>
        <p:grpSpPr>
          <a:xfrm>
            <a:off x="5870064" y="365125"/>
            <a:ext cx="5791200" cy="6004306"/>
            <a:chOff x="5870064" y="365125"/>
            <a:chExt cx="5791200" cy="60043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A85ACD3-5EFE-544C-9F2C-0E8B28FB9F03}"/>
                </a:ext>
              </a:extLst>
            </p:cNvPr>
            <p:cNvGrpSpPr/>
            <p:nvPr/>
          </p:nvGrpSpPr>
          <p:grpSpPr>
            <a:xfrm>
              <a:off x="5870064" y="977494"/>
              <a:ext cx="5791200" cy="5391937"/>
              <a:chOff x="0" y="4191000"/>
              <a:chExt cx="5791200" cy="5391937"/>
            </a:xfrm>
          </p:grpSpPr>
          <p:pic>
            <p:nvPicPr>
              <p:cNvPr id="49" name="Obrázek 2" descr="fig03.eps">
                <a:extLst>
                  <a:ext uri="{FF2B5EF4-FFF2-40B4-BE49-F238E27FC236}">
                    <a16:creationId xmlns:a16="http://schemas.microsoft.com/office/drawing/2014/main" id="{5625C072-47EC-6A42-8413-74D31EF0A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7026" y="4191000"/>
                <a:ext cx="5280019" cy="5391937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EDF5922-A5C0-7447-8F67-AFE78BFFC4E9}"/>
                  </a:ext>
                </a:extLst>
              </p:cNvPr>
              <p:cNvSpPr/>
              <p:nvPr/>
            </p:nvSpPr>
            <p:spPr>
              <a:xfrm>
                <a:off x="0" y="6477000"/>
                <a:ext cx="5791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08BDEA-9995-584E-97B2-652A76403866}"/>
                </a:ext>
              </a:extLst>
            </p:cNvPr>
            <p:cNvSpPr/>
            <p:nvPr/>
          </p:nvSpPr>
          <p:spPr>
            <a:xfrm>
              <a:off x="6357090" y="365125"/>
              <a:ext cx="5304174" cy="2898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005409B-8E16-BD47-9286-3C2C3ECD9B2F}"/>
              </a:ext>
            </a:extLst>
          </p:cNvPr>
          <p:cNvSpPr/>
          <p:nvPr/>
        </p:nvSpPr>
        <p:spPr>
          <a:xfrm>
            <a:off x="0" y="0"/>
            <a:ext cx="12192000" cy="199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52B1D-91CF-E64F-8DF2-C966A4E2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Background and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DB684-82D0-0F49-A806-101C911EF197}"/>
              </a:ext>
            </a:extLst>
          </p:cNvPr>
          <p:cNvSpPr txBox="1"/>
          <p:nvPr/>
        </p:nvSpPr>
        <p:spPr>
          <a:xfrm>
            <a:off x="381000" y="2104999"/>
            <a:ext cx="604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Usual antennae – collection of delocalized and localized states</a:t>
            </a:r>
          </a:p>
        </p:txBody>
      </p:sp>
      <p:pic>
        <p:nvPicPr>
          <p:cNvPr id="26" name="Picture 25" descr="lh2.png">
            <a:extLst>
              <a:ext uri="{FF2B5EF4-FFF2-40B4-BE49-F238E27FC236}">
                <a16:creationId xmlns:a16="http://schemas.microsoft.com/office/drawing/2014/main" id="{0B5F31E6-9726-7144-94E2-1046C3FFA0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924182"/>
            <a:ext cx="3255513" cy="25474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CF0DE7-6B71-444B-BE46-1EA34A1A2047}"/>
              </a:ext>
            </a:extLst>
          </p:cNvPr>
          <p:cNvCxnSpPr/>
          <p:nvPr/>
        </p:nvCxnSpPr>
        <p:spPr>
          <a:xfrm>
            <a:off x="2017987" y="2924182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E136D-42E0-9049-8C77-45DFF70902C6}"/>
              </a:ext>
            </a:extLst>
          </p:cNvPr>
          <p:cNvSpPr txBox="1"/>
          <p:nvPr/>
        </p:nvSpPr>
        <p:spPr>
          <a:xfrm>
            <a:off x="2187392" y="2554849"/>
            <a:ext cx="1647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coupling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D071620-2FE1-1A4E-9FB5-788B32192C60}"/>
              </a:ext>
            </a:extLst>
          </p:cNvPr>
          <p:cNvCxnSpPr/>
          <p:nvPr/>
        </p:nvCxnSpPr>
        <p:spPr>
          <a:xfrm>
            <a:off x="2643421" y="4542776"/>
            <a:ext cx="49074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537177E-FF66-2640-BC34-20AE4DD976FC}"/>
              </a:ext>
            </a:extLst>
          </p:cNvPr>
          <p:cNvSpPr txBox="1"/>
          <p:nvPr/>
        </p:nvSpPr>
        <p:spPr>
          <a:xfrm>
            <a:off x="3011079" y="4594384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coupling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6E16242-998C-244F-BFAF-3B357348455B}"/>
              </a:ext>
            </a:extLst>
          </p:cNvPr>
          <p:cNvCxnSpPr>
            <a:cxnSpLocks/>
          </p:cNvCxnSpPr>
          <p:nvPr/>
        </p:nvCxnSpPr>
        <p:spPr>
          <a:xfrm>
            <a:off x="3285809" y="3673462"/>
            <a:ext cx="118679" cy="39404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B3A4856-49B6-4641-9E8D-10FDE8505F4C}"/>
              </a:ext>
            </a:extLst>
          </p:cNvPr>
          <p:cNvSpPr txBox="1"/>
          <p:nvPr/>
        </p:nvSpPr>
        <p:spPr>
          <a:xfrm>
            <a:off x="3415819" y="3626075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Weak coupling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E2EE9C-4989-4543-B3B6-AAED77A11E3B}"/>
              </a:ext>
            </a:extLst>
          </p:cNvPr>
          <p:cNvSpPr/>
          <p:nvPr/>
        </p:nvSpPr>
        <p:spPr>
          <a:xfrm>
            <a:off x="8403025" y="3875863"/>
            <a:ext cx="1103586" cy="6339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71DFBD-1F3C-A442-8D0F-2C1ABC94F61A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8781393" y="3263494"/>
            <a:ext cx="173425" cy="6123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7E4CB2-A40A-154A-B85A-340B2E8B8044}"/>
              </a:ext>
            </a:extLst>
          </p:cNvPr>
          <p:cNvSpPr txBox="1"/>
          <p:nvPr/>
        </p:nvSpPr>
        <p:spPr>
          <a:xfrm>
            <a:off x="7064175" y="2545747"/>
            <a:ext cx="311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Localized states -</a:t>
            </a:r>
          </a:p>
          <a:p>
            <a:r>
              <a:rPr lang="en-US" dirty="0"/>
              <a:t>individual bacteriochlorophylls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D8FFFB-9FC8-E047-81F2-7D039E02ABD1}"/>
              </a:ext>
            </a:extLst>
          </p:cNvPr>
          <p:cNvSpPr/>
          <p:nvPr/>
        </p:nvSpPr>
        <p:spPr>
          <a:xfrm>
            <a:off x="9297388" y="3825011"/>
            <a:ext cx="1103586" cy="116412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28A3869-6B34-304A-93C7-DB21E0EB7E60}"/>
              </a:ext>
            </a:extLst>
          </p:cNvPr>
          <p:cNvSpPr/>
          <p:nvPr/>
        </p:nvSpPr>
        <p:spPr>
          <a:xfrm>
            <a:off x="10250214" y="3792110"/>
            <a:ext cx="1103586" cy="143951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536F55-368B-5E43-8997-1B43B21C470D}"/>
              </a:ext>
            </a:extLst>
          </p:cNvPr>
          <p:cNvCxnSpPr>
            <a:cxnSpLocks/>
          </p:cNvCxnSpPr>
          <p:nvPr/>
        </p:nvCxnSpPr>
        <p:spPr>
          <a:xfrm flipV="1">
            <a:off x="9848291" y="3185910"/>
            <a:ext cx="731338" cy="65153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DDF6E26-05A6-094F-BE3D-AC337850B213}"/>
              </a:ext>
            </a:extLst>
          </p:cNvPr>
          <p:cNvCxnSpPr>
            <a:cxnSpLocks/>
          </p:cNvCxnSpPr>
          <p:nvPr/>
        </p:nvCxnSpPr>
        <p:spPr>
          <a:xfrm flipV="1">
            <a:off x="10727709" y="3160158"/>
            <a:ext cx="0" cy="6416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E39F21E-BA01-3B40-968E-EBB958B5360E}"/>
              </a:ext>
            </a:extLst>
          </p:cNvPr>
          <p:cNvSpPr txBox="1"/>
          <p:nvPr/>
        </p:nvSpPr>
        <p:spPr>
          <a:xfrm>
            <a:off x="10175425" y="2503871"/>
            <a:ext cx="125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Delocalized</a:t>
            </a:r>
          </a:p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157288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1904</Words>
  <Application>Microsoft Macintosh PowerPoint</Application>
  <PresentationFormat>Widescreen</PresentationFormat>
  <Paragraphs>357</Paragraphs>
  <Slides>36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-webkit-standard</vt:lpstr>
      <vt:lpstr>Arial</vt:lpstr>
      <vt:lpstr>Calibri</vt:lpstr>
      <vt:lpstr>Calibri Light</vt:lpstr>
      <vt:lpstr>Cambria Math</vt:lpstr>
      <vt:lpstr>Courier New</vt:lpstr>
      <vt:lpstr>Office Theme</vt:lpstr>
      <vt:lpstr>Equation</vt:lpstr>
      <vt:lpstr>Rovnice</vt:lpstr>
      <vt:lpstr>Quantum Coherence in Biology</vt:lpstr>
      <vt:lpstr>Outline</vt:lpstr>
      <vt:lpstr>Background and Context</vt:lpstr>
      <vt:lpstr>Background and Context</vt:lpstr>
      <vt:lpstr>Background and Context</vt:lpstr>
      <vt:lpstr>Background and Context</vt:lpstr>
      <vt:lpstr>Background and Context</vt:lpstr>
      <vt:lpstr>Background and Context</vt:lpstr>
      <vt:lpstr>Background and Context</vt:lpstr>
      <vt:lpstr>Background and Context</vt:lpstr>
      <vt:lpstr>Structure of the Hamiltonian  (Why Energy Relaxes?)</vt:lpstr>
      <vt:lpstr>Introducing Intermolecular Interaction</vt:lpstr>
      <vt:lpstr>Back to Hamiltonian</vt:lpstr>
      <vt:lpstr>PowerPoint Presentation</vt:lpstr>
      <vt:lpstr>System Bath Interaction:  Problem of Basis</vt:lpstr>
      <vt:lpstr>Master Equations for Energy Transfer</vt:lpstr>
      <vt:lpstr>“Quantum Revolution” of  2007</vt:lpstr>
      <vt:lpstr>Confusion about “Coherences”</vt:lpstr>
      <vt:lpstr>Does “coherent transfer” of excitons make sense?</vt:lpstr>
      <vt:lpstr>Coherent Energy Transfer</vt:lpstr>
      <vt:lpstr>Oscillations in FMO Protein</vt:lpstr>
      <vt:lpstr>Oscillations are Everywhere</vt:lpstr>
      <vt:lpstr>Consequences of  2007 paper</vt:lpstr>
      <vt:lpstr>Entangled means Quantum?</vt:lpstr>
      <vt:lpstr>Coherent means Quantum?</vt:lpstr>
      <vt:lpstr>What is Quantum in Photosynthesis?</vt:lpstr>
      <vt:lpstr>What is Quantum in Photosynthesis?</vt:lpstr>
      <vt:lpstr>Wavefunction description: Photoinduced Processes in Photosynthesis</vt:lpstr>
      <vt:lpstr>Thermodynamics and Photosynthesis</vt:lpstr>
      <vt:lpstr>Alternative in Molecular Vibrations</vt:lpstr>
      <vt:lpstr>Vibronic (VIBRational and electrONIC) Coherence</vt:lpstr>
      <vt:lpstr>Excitonic vs. Vibronic Coherence</vt:lpstr>
      <vt:lpstr>Coherence, Thermodynamics and Photosynthesis</vt:lpstr>
      <vt:lpstr>Acknowledgements</vt:lpstr>
      <vt:lpstr>Thank you for your attention!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behavior and excitation trapping:  the only truly quantum effects in light-harvesting antennae</dc:title>
  <dc:creator>Tomas Mancal</dc:creator>
  <cp:lastModifiedBy>Tomáš Mančal</cp:lastModifiedBy>
  <cp:revision>134</cp:revision>
  <dcterms:created xsi:type="dcterms:W3CDTF">2019-05-19T14:11:27Z</dcterms:created>
  <dcterms:modified xsi:type="dcterms:W3CDTF">2021-01-20T08:38:37Z</dcterms:modified>
</cp:coreProperties>
</file>